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4.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5.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6.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5.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27.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257" r:id="rId3"/>
    <p:sldId id="306" r:id="rId4"/>
    <p:sldId id="307" r:id="rId5"/>
    <p:sldId id="311" r:id="rId6"/>
    <p:sldId id="316" r:id="rId7"/>
    <p:sldId id="312" r:id="rId8"/>
    <p:sldId id="314" r:id="rId9"/>
    <p:sldId id="351" r:id="rId10"/>
    <p:sldId id="317" r:id="rId11"/>
    <p:sldId id="358" r:id="rId12"/>
    <p:sldId id="359" r:id="rId13"/>
    <p:sldId id="360" r:id="rId14"/>
    <p:sldId id="319" r:id="rId15"/>
    <p:sldId id="354" r:id="rId16"/>
    <p:sldId id="321" r:id="rId17"/>
    <p:sldId id="320" r:id="rId18"/>
    <p:sldId id="355" r:id="rId19"/>
    <p:sldId id="356" r:id="rId20"/>
    <p:sldId id="323" r:id="rId21"/>
    <p:sldId id="357" r:id="rId22"/>
    <p:sldId id="326" r:id="rId23"/>
    <p:sldId id="327" r:id="rId24"/>
    <p:sldId id="329" r:id="rId25"/>
    <p:sldId id="330" r:id="rId26"/>
    <p:sldId id="331" r:id="rId27"/>
    <p:sldId id="332" r:id="rId28"/>
    <p:sldId id="335" r:id="rId29"/>
    <p:sldId id="339" r:id="rId30"/>
    <p:sldId id="336" r:id="rId31"/>
    <p:sldId id="338" r:id="rId32"/>
    <p:sldId id="337" r:id="rId33"/>
    <p:sldId id="342" r:id="rId34"/>
    <p:sldId id="343" r:id="rId35"/>
    <p:sldId id="333" r:id="rId36"/>
    <p:sldId id="334" r:id="rId37"/>
    <p:sldId id="341" r:id="rId38"/>
    <p:sldId id="344" r:id="rId39"/>
    <p:sldId id="345" r:id="rId40"/>
    <p:sldId id="346" r:id="rId41"/>
    <p:sldId id="348" r:id="rId42"/>
    <p:sldId id="347" r:id="rId43"/>
    <p:sldId id="282" r:id="rId44"/>
  </p:sldIdLst>
  <p:sldSz cx="12192000" cy="6858000"/>
  <p:notesSz cx="6805613" cy="9944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98FD99CC-CA15-4B9A-A384-9D21E36EEF11}">
          <p14:sldIdLst>
            <p14:sldId id="256"/>
            <p14:sldId id="257"/>
            <p14:sldId id="306"/>
            <p14:sldId id="307"/>
            <p14:sldId id="311"/>
            <p14:sldId id="316"/>
            <p14:sldId id="312"/>
            <p14:sldId id="314"/>
            <p14:sldId id="351"/>
            <p14:sldId id="317"/>
            <p14:sldId id="358"/>
            <p14:sldId id="359"/>
            <p14:sldId id="360"/>
            <p14:sldId id="319"/>
            <p14:sldId id="354"/>
            <p14:sldId id="321"/>
            <p14:sldId id="320"/>
            <p14:sldId id="355"/>
            <p14:sldId id="356"/>
            <p14:sldId id="323"/>
            <p14:sldId id="357"/>
            <p14:sldId id="326"/>
            <p14:sldId id="327"/>
            <p14:sldId id="329"/>
            <p14:sldId id="330"/>
            <p14:sldId id="331"/>
            <p14:sldId id="332"/>
            <p14:sldId id="335"/>
            <p14:sldId id="339"/>
            <p14:sldId id="336"/>
            <p14:sldId id="338"/>
            <p14:sldId id="337"/>
            <p14:sldId id="342"/>
            <p14:sldId id="343"/>
            <p14:sldId id="333"/>
            <p14:sldId id="334"/>
            <p14:sldId id="341"/>
            <p14:sldId id="344"/>
            <p14:sldId id="345"/>
            <p14:sldId id="346"/>
            <p14:sldId id="348"/>
            <p14:sldId id="347"/>
          </p14:sldIdLst>
        </p14:section>
        <p14:section name="Section sans titre" id="{1DC7E12A-D150-4BC5-8126-C36B8480D124}">
          <p14:sldIdLst>
            <p14:sldId id="28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04F7FB-AC60-CEF1-DA4E-462D06AAF8FA}" name="Maryse BARTHELEMY" initials="MB" userId="S-1-5-21-1745868917-220636265-3478387710-761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99CC66"/>
    <a:srgbClr val="09218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76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9384D0-1E29-4FE6-8E5B-089CECAC502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1786938-2665-425C-B3DC-4C0271A5FEA5}">
      <dgm:prSet/>
      <dgm:spPr/>
      <dgm:t>
        <a:bodyPr/>
        <a:lstStyle/>
        <a:p>
          <a:r>
            <a:rPr lang="fr-FR" b="1" i="1"/>
            <a:t>Article 6 du décret n°2014-1526 du 16 décembre 2014</a:t>
          </a:r>
          <a:endParaRPr lang="en-US"/>
        </a:p>
      </dgm:t>
    </dgm:pt>
    <dgm:pt modelId="{1F53614B-99FC-4FBC-B5F9-CF9DC8785751}" type="parTrans" cxnId="{F3D0E511-8FCC-4B2E-96E3-E100592C1F5E}">
      <dgm:prSet/>
      <dgm:spPr/>
      <dgm:t>
        <a:bodyPr/>
        <a:lstStyle/>
        <a:p>
          <a:endParaRPr lang="en-US"/>
        </a:p>
      </dgm:t>
    </dgm:pt>
    <dgm:pt modelId="{9B5664F6-47F6-4C77-ACBA-2EC3BB2E30D9}" type="sibTrans" cxnId="{F3D0E511-8FCC-4B2E-96E3-E100592C1F5E}">
      <dgm:prSet/>
      <dgm:spPr/>
      <dgm:t>
        <a:bodyPr/>
        <a:lstStyle/>
        <a:p>
          <a:endParaRPr lang="en-US"/>
        </a:p>
      </dgm:t>
    </dgm:pt>
    <dgm:pt modelId="{F30451B5-E40B-4D68-800E-9DD55357AD04}">
      <dgm:prSet/>
      <dgm:spPr/>
      <dgm:t>
        <a:bodyPr/>
        <a:lstStyle/>
        <a:p>
          <a:r>
            <a:rPr lang="fr-FR"/>
            <a:t>Lors de l’entretien professionnel annuel, la convocation adressée à l’agent est obligatoirement accompagnée de la fiche de poste. Elle sert ainsi de socle au supérieur hiérarchique directe lors de l’entretien annuel afin qu’il puisse apprécier de manière objective la réalisation ou non des missions confiées à l’agent au cours de l’année évaluée.</a:t>
          </a:r>
          <a:endParaRPr lang="en-US"/>
        </a:p>
      </dgm:t>
    </dgm:pt>
    <dgm:pt modelId="{8E0A7E1A-F69A-4996-BFDB-0A4EE5E49D0A}" type="parTrans" cxnId="{0319067F-1EE0-404B-87A9-3D103F67190C}">
      <dgm:prSet/>
      <dgm:spPr/>
      <dgm:t>
        <a:bodyPr/>
        <a:lstStyle/>
        <a:p>
          <a:endParaRPr lang="en-US"/>
        </a:p>
      </dgm:t>
    </dgm:pt>
    <dgm:pt modelId="{320AEAA9-DD37-4E0D-9704-E8BA5743BE85}" type="sibTrans" cxnId="{0319067F-1EE0-404B-87A9-3D103F67190C}">
      <dgm:prSet/>
      <dgm:spPr/>
      <dgm:t>
        <a:bodyPr/>
        <a:lstStyle/>
        <a:p>
          <a:endParaRPr lang="en-US"/>
        </a:p>
      </dgm:t>
    </dgm:pt>
    <dgm:pt modelId="{9F1092C1-8E4F-44B8-A06D-FAB44903D1A3}">
      <dgm:prSet/>
      <dgm:spPr/>
      <dgm:t>
        <a:bodyPr/>
        <a:lstStyle/>
        <a:p>
          <a:r>
            <a:rPr lang="fr-FR" b="1" i="1"/>
            <a:t>Rappel : aucune  disposition législative ou réglementaire ne précise le contenu exact d’une fiche de poste ni même la procédure à suivre pour l’établir.</a:t>
          </a:r>
          <a:endParaRPr lang="en-US"/>
        </a:p>
      </dgm:t>
    </dgm:pt>
    <dgm:pt modelId="{E78BE05C-9D58-417C-9C52-9326C905AA99}" type="parTrans" cxnId="{47800A97-23C7-4119-A3C0-565E1E2E01A8}">
      <dgm:prSet/>
      <dgm:spPr/>
      <dgm:t>
        <a:bodyPr/>
        <a:lstStyle/>
        <a:p>
          <a:endParaRPr lang="en-US"/>
        </a:p>
      </dgm:t>
    </dgm:pt>
    <dgm:pt modelId="{E393A5BC-CB92-4EA6-AD94-723993F1F932}" type="sibTrans" cxnId="{47800A97-23C7-4119-A3C0-565E1E2E01A8}">
      <dgm:prSet/>
      <dgm:spPr/>
      <dgm:t>
        <a:bodyPr/>
        <a:lstStyle/>
        <a:p>
          <a:endParaRPr lang="en-US"/>
        </a:p>
      </dgm:t>
    </dgm:pt>
    <dgm:pt modelId="{37CDE69D-8B89-459C-956E-34CE8C2176AD}" type="pres">
      <dgm:prSet presAssocID="{8D9384D0-1E29-4FE6-8E5B-089CECAC5020}" presName="root" presStyleCnt="0">
        <dgm:presLayoutVars>
          <dgm:dir/>
          <dgm:resizeHandles val="exact"/>
        </dgm:presLayoutVars>
      </dgm:prSet>
      <dgm:spPr/>
    </dgm:pt>
    <dgm:pt modelId="{DBB74F18-C302-450F-8586-4498F9614CDB}" type="pres">
      <dgm:prSet presAssocID="{91786938-2665-425C-B3DC-4C0271A5FEA5}" presName="compNode" presStyleCnt="0"/>
      <dgm:spPr/>
    </dgm:pt>
    <dgm:pt modelId="{4593E484-4C9B-4818-BFFD-313A46A95C0C}" type="pres">
      <dgm:prSet presAssocID="{91786938-2665-425C-B3DC-4C0271A5FEA5}" presName="bgRect" presStyleLbl="bgShp" presStyleIdx="0" presStyleCnt="3" custLinFactY="-100000" custLinFactNeighborX="43958" custLinFactNeighborY="-112159"/>
      <dgm:spPr/>
    </dgm:pt>
    <dgm:pt modelId="{7BDCB9BA-6F1D-4D2D-A5EC-5C1EB79F6743}" type="pres">
      <dgm:prSet presAssocID="{91786938-2665-425C-B3DC-4C0271A5FEA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B370595D-8430-4A35-AC65-B6C8D31C24BA}" type="pres">
      <dgm:prSet presAssocID="{91786938-2665-425C-B3DC-4C0271A5FEA5}" presName="spaceRect" presStyleCnt="0"/>
      <dgm:spPr/>
    </dgm:pt>
    <dgm:pt modelId="{18CE46CD-8FC3-459D-91D1-01BCF4F290A0}" type="pres">
      <dgm:prSet presAssocID="{91786938-2665-425C-B3DC-4C0271A5FEA5}" presName="parTx" presStyleLbl="revTx" presStyleIdx="0" presStyleCnt="3">
        <dgm:presLayoutVars>
          <dgm:chMax val="0"/>
          <dgm:chPref val="0"/>
        </dgm:presLayoutVars>
      </dgm:prSet>
      <dgm:spPr/>
    </dgm:pt>
    <dgm:pt modelId="{EEEE2CE4-B68D-48EA-95C3-EFACF2C86982}" type="pres">
      <dgm:prSet presAssocID="{9B5664F6-47F6-4C77-ACBA-2EC3BB2E30D9}" presName="sibTrans" presStyleCnt="0"/>
      <dgm:spPr/>
    </dgm:pt>
    <dgm:pt modelId="{8360545E-2D43-4FF9-8316-8BF94BE77B90}" type="pres">
      <dgm:prSet presAssocID="{F30451B5-E40B-4D68-800E-9DD55357AD04}" presName="compNode" presStyleCnt="0"/>
      <dgm:spPr/>
    </dgm:pt>
    <dgm:pt modelId="{5C7039D2-37B8-4FC9-92B8-A407A3C36C16}" type="pres">
      <dgm:prSet presAssocID="{F30451B5-E40B-4D68-800E-9DD55357AD04}" presName="bgRect" presStyleLbl="bgShp" presStyleIdx="1" presStyleCnt="3"/>
      <dgm:spPr/>
    </dgm:pt>
    <dgm:pt modelId="{7E3019BB-E384-4C5F-B42E-D68F48CDDB69}" type="pres">
      <dgm:prSet presAssocID="{F30451B5-E40B-4D68-800E-9DD55357AD0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ge"/>
        </a:ext>
      </dgm:extLst>
    </dgm:pt>
    <dgm:pt modelId="{00AFAFFC-A87A-4D99-A289-5FBEBBF0ED01}" type="pres">
      <dgm:prSet presAssocID="{F30451B5-E40B-4D68-800E-9DD55357AD04}" presName="spaceRect" presStyleCnt="0"/>
      <dgm:spPr/>
    </dgm:pt>
    <dgm:pt modelId="{74E1F9DB-6268-47CD-A353-360E45F3631A}" type="pres">
      <dgm:prSet presAssocID="{F30451B5-E40B-4D68-800E-9DD55357AD04}" presName="parTx" presStyleLbl="revTx" presStyleIdx="1" presStyleCnt="3">
        <dgm:presLayoutVars>
          <dgm:chMax val="0"/>
          <dgm:chPref val="0"/>
        </dgm:presLayoutVars>
      </dgm:prSet>
      <dgm:spPr/>
    </dgm:pt>
    <dgm:pt modelId="{2015A56D-F384-401B-AA2A-139AF8E74038}" type="pres">
      <dgm:prSet presAssocID="{320AEAA9-DD37-4E0D-9704-E8BA5743BE85}" presName="sibTrans" presStyleCnt="0"/>
      <dgm:spPr/>
    </dgm:pt>
    <dgm:pt modelId="{6FA6802B-06E8-4136-BB0B-D9308CB2C0F6}" type="pres">
      <dgm:prSet presAssocID="{9F1092C1-8E4F-44B8-A06D-FAB44903D1A3}" presName="compNode" presStyleCnt="0"/>
      <dgm:spPr/>
    </dgm:pt>
    <dgm:pt modelId="{B8F9CB80-2F8F-4C12-B862-EB8B49B0700E}" type="pres">
      <dgm:prSet presAssocID="{9F1092C1-8E4F-44B8-A06D-FAB44903D1A3}" presName="bgRect" presStyleLbl="bgShp" presStyleIdx="2" presStyleCnt="3"/>
      <dgm:spPr/>
    </dgm:pt>
    <dgm:pt modelId="{1D1BCA6F-EAD7-4AA0-9F9E-670B1C059697}" type="pres">
      <dgm:prSet presAssocID="{9F1092C1-8E4F-44B8-A06D-FAB44903D1A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che"/>
        </a:ext>
      </dgm:extLst>
    </dgm:pt>
    <dgm:pt modelId="{7DAFD075-F3AA-42CF-992A-E691C5B5A01B}" type="pres">
      <dgm:prSet presAssocID="{9F1092C1-8E4F-44B8-A06D-FAB44903D1A3}" presName="spaceRect" presStyleCnt="0"/>
      <dgm:spPr/>
    </dgm:pt>
    <dgm:pt modelId="{601A8024-9AF7-4CC0-8DD8-9A8CC2738E16}" type="pres">
      <dgm:prSet presAssocID="{9F1092C1-8E4F-44B8-A06D-FAB44903D1A3}" presName="parTx" presStyleLbl="revTx" presStyleIdx="2" presStyleCnt="3">
        <dgm:presLayoutVars>
          <dgm:chMax val="0"/>
          <dgm:chPref val="0"/>
        </dgm:presLayoutVars>
      </dgm:prSet>
      <dgm:spPr/>
    </dgm:pt>
  </dgm:ptLst>
  <dgm:cxnLst>
    <dgm:cxn modelId="{F3D0E511-8FCC-4B2E-96E3-E100592C1F5E}" srcId="{8D9384D0-1E29-4FE6-8E5B-089CECAC5020}" destId="{91786938-2665-425C-B3DC-4C0271A5FEA5}" srcOrd="0" destOrd="0" parTransId="{1F53614B-99FC-4FBC-B5F9-CF9DC8785751}" sibTransId="{9B5664F6-47F6-4C77-ACBA-2EC3BB2E30D9}"/>
    <dgm:cxn modelId="{FBEE6527-2CBD-44E8-A57B-97FA0999FF34}" type="presOf" srcId="{9F1092C1-8E4F-44B8-A06D-FAB44903D1A3}" destId="{601A8024-9AF7-4CC0-8DD8-9A8CC2738E16}" srcOrd="0" destOrd="0" presId="urn:microsoft.com/office/officeart/2018/2/layout/IconVerticalSolidList"/>
    <dgm:cxn modelId="{796AF62B-7382-4A52-8F3F-F0A5C898182F}" type="presOf" srcId="{8D9384D0-1E29-4FE6-8E5B-089CECAC5020}" destId="{37CDE69D-8B89-459C-956E-34CE8C2176AD}" srcOrd="0" destOrd="0" presId="urn:microsoft.com/office/officeart/2018/2/layout/IconVerticalSolidList"/>
    <dgm:cxn modelId="{36645F57-C426-4687-9BA8-0C69D32034CB}" type="presOf" srcId="{F30451B5-E40B-4D68-800E-9DD55357AD04}" destId="{74E1F9DB-6268-47CD-A353-360E45F3631A}" srcOrd="0" destOrd="0" presId="urn:microsoft.com/office/officeart/2018/2/layout/IconVerticalSolidList"/>
    <dgm:cxn modelId="{0319067F-1EE0-404B-87A9-3D103F67190C}" srcId="{8D9384D0-1E29-4FE6-8E5B-089CECAC5020}" destId="{F30451B5-E40B-4D68-800E-9DD55357AD04}" srcOrd="1" destOrd="0" parTransId="{8E0A7E1A-F69A-4996-BFDB-0A4EE5E49D0A}" sibTransId="{320AEAA9-DD37-4E0D-9704-E8BA5743BE85}"/>
    <dgm:cxn modelId="{47800A97-23C7-4119-A3C0-565E1E2E01A8}" srcId="{8D9384D0-1E29-4FE6-8E5B-089CECAC5020}" destId="{9F1092C1-8E4F-44B8-A06D-FAB44903D1A3}" srcOrd="2" destOrd="0" parTransId="{E78BE05C-9D58-417C-9C52-9326C905AA99}" sibTransId="{E393A5BC-CB92-4EA6-AD94-723993F1F932}"/>
    <dgm:cxn modelId="{E709119B-3A6C-4147-AC12-DA681ACBBCD2}" type="presOf" srcId="{91786938-2665-425C-B3DC-4C0271A5FEA5}" destId="{18CE46CD-8FC3-459D-91D1-01BCF4F290A0}" srcOrd="0" destOrd="0" presId="urn:microsoft.com/office/officeart/2018/2/layout/IconVerticalSolidList"/>
    <dgm:cxn modelId="{D28E4473-254D-42CD-AE76-586FFD9B3D3D}" type="presParOf" srcId="{37CDE69D-8B89-459C-956E-34CE8C2176AD}" destId="{DBB74F18-C302-450F-8586-4498F9614CDB}" srcOrd="0" destOrd="0" presId="urn:microsoft.com/office/officeart/2018/2/layout/IconVerticalSolidList"/>
    <dgm:cxn modelId="{659090C7-9964-4A96-9930-02BB0E38613C}" type="presParOf" srcId="{DBB74F18-C302-450F-8586-4498F9614CDB}" destId="{4593E484-4C9B-4818-BFFD-313A46A95C0C}" srcOrd="0" destOrd="0" presId="urn:microsoft.com/office/officeart/2018/2/layout/IconVerticalSolidList"/>
    <dgm:cxn modelId="{936F941C-1010-48DE-9D8D-07426AA1446B}" type="presParOf" srcId="{DBB74F18-C302-450F-8586-4498F9614CDB}" destId="{7BDCB9BA-6F1D-4D2D-A5EC-5C1EB79F6743}" srcOrd="1" destOrd="0" presId="urn:microsoft.com/office/officeart/2018/2/layout/IconVerticalSolidList"/>
    <dgm:cxn modelId="{3AC08823-1262-41D6-99A9-ABC08AE793D6}" type="presParOf" srcId="{DBB74F18-C302-450F-8586-4498F9614CDB}" destId="{B370595D-8430-4A35-AC65-B6C8D31C24BA}" srcOrd="2" destOrd="0" presId="urn:microsoft.com/office/officeart/2018/2/layout/IconVerticalSolidList"/>
    <dgm:cxn modelId="{2D406E55-3632-441B-BD8C-E9A98D8D018D}" type="presParOf" srcId="{DBB74F18-C302-450F-8586-4498F9614CDB}" destId="{18CE46CD-8FC3-459D-91D1-01BCF4F290A0}" srcOrd="3" destOrd="0" presId="urn:microsoft.com/office/officeart/2018/2/layout/IconVerticalSolidList"/>
    <dgm:cxn modelId="{275CAFF3-F9D6-4C33-A02B-167C45B0D62B}" type="presParOf" srcId="{37CDE69D-8B89-459C-956E-34CE8C2176AD}" destId="{EEEE2CE4-B68D-48EA-95C3-EFACF2C86982}" srcOrd="1" destOrd="0" presId="urn:microsoft.com/office/officeart/2018/2/layout/IconVerticalSolidList"/>
    <dgm:cxn modelId="{9AC4D800-4993-4A0A-91F3-092AE096AEDF}" type="presParOf" srcId="{37CDE69D-8B89-459C-956E-34CE8C2176AD}" destId="{8360545E-2D43-4FF9-8316-8BF94BE77B90}" srcOrd="2" destOrd="0" presId="urn:microsoft.com/office/officeart/2018/2/layout/IconVerticalSolidList"/>
    <dgm:cxn modelId="{FEE35F60-B088-4B43-93FA-76757CCC5928}" type="presParOf" srcId="{8360545E-2D43-4FF9-8316-8BF94BE77B90}" destId="{5C7039D2-37B8-4FC9-92B8-A407A3C36C16}" srcOrd="0" destOrd="0" presId="urn:microsoft.com/office/officeart/2018/2/layout/IconVerticalSolidList"/>
    <dgm:cxn modelId="{4A27930A-70C7-4E1E-93D3-5D3E00E3CCC8}" type="presParOf" srcId="{8360545E-2D43-4FF9-8316-8BF94BE77B90}" destId="{7E3019BB-E384-4C5F-B42E-D68F48CDDB69}" srcOrd="1" destOrd="0" presId="urn:microsoft.com/office/officeart/2018/2/layout/IconVerticalSolidList"/>
    <dgm:cxn modelId="{C119BCDE-A388-42FD-BA46-C4814DBD4A9E}" type="presParOf" srcId="{8360545E-2D43-4FF9-8316-8BF94BE77B90}" destId="{00AFAFFC-A87A-4D99-A289-5FBEBBF0ED01}" srcOrd="2" destOrd="0" presId="urn:microsoft.com/office/officeart/2018/2/layout/IconVerticalSolidList"/>
    <dgm:cxn modelId="{8B9DAB19-ED17-40D2-A997-FF36793D34C1}" type="presParOf" srcId="{8360545E-2D43-4FF9-8316-8BF94BE77B90}" destId="{74E1F9DB-6268-47CD-A353-360E45F3631A}" srcOrd="3" destOrd="0" presId="urn:microsoft.com/office/officeart/2018/2/layout/IconVerticalSolidList"/>
    <dgm:cxn modelId="{37EA2DB9-66ED-4037-B05C-BF00D96FE49A}" type="presParOf" srcId="{37CDE69D-8B89-459C-956E-34CE8C2176AD}" destId="{2015A56D-F384-401B-AA2A-139AF8E74038}" srcOrd="3" destOrd="0" presId="urn:microsoft.com/office/officeart/2018/2/layout/IconVerticalSolidList"/>
    <dgm:cxn modelId="{3734A93C-59F3-499A-B4D4-3004979A3784}" type="presParOf" srcId="{37CDE69D-8B89-459C-956E-34CE8C2176AD}" destId="{6FA6802B-06E8-4136-BB0B-D9308CB2C0F6}" srcOrd="4" destOrd="0" presId="urn:microsoft.com/office/officeart/2018/2/layout/IconVerticalSolidList"/>
    <dgm:cxn modelId="{9CB2DA43-10A6-4D96-8AC4-05A351C4D799}" type="presParOf" srcId="{6FA6802B-06E8-4136-BB0B-D9308CB2C0F6}" destId="{B8F9CB80-2F8F-4C12-B862-EB8B49B0700E}" srcOrd="0" destOrd="0" presId="urn:microsoft.com/office/officeart/2018/2/layout/IconVerticalSolidList"/>
    <dgm:cxn modelId="{A2D49904-5381-499C-AEDF-3DA2E72B4FAD}" type="presParOf" srcId="{6FA6802B-06E8-4136-BB0B-D9308CB2C0F6}" destId="{1D1BCA6F-EAD7-4AA0-9F9E-670B1C059697}" srcOrd="1" destOrd="0" presId="urn:microsoft.com/office/officeart/2018/2/layout/IconVerticalSolidList"/>
    <dgm:cxn modelId="{917C177A-E900-480E-950F-0691EEB00C1D}" type="presParOf" srcId="{6FA6802B-06E8-4136-BB0B-D9308CB2C0F6}" destId="{7DAFD075-F3AA-42CF-992A-E691C5B5A01B}" srcOrd="2" destOrd="0" presId="urn:microsoft.com/office/officeart/2018/2/layout/IconVerticalSolidList"/>
    <dgm:cxn modelId="{911698AF-2F37-49D9-9226-E87521F4E539}" type="presParOf" srcId="{6FA6802B-06E8-4136-BB0B-D9308CB2C0F6}" destId="{601A8024-9AF7-4CC0-8DD8-9A8CC2738E1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243309-FA89-42CB-B945-2350FE1C305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47663FA-39F1-4799-8525-2AB76EFC68FD}">
      <dgm:prSet/>
      <dgm:spPr/>
      <dgm:t>
        <a:bodyPr/>
        <a:lstStyle/>
        <a:p>
          <a:r>
            <a:rPr lang="en-US" b="1" dirty="0"/>
            <a:t>Profil de poste : </a:t>
          </a:r>
          <a:r>
            <a:rPr lang="en-US" dirty="0"/>
            <a:t>Utilisé pour le recrutement d’un agent, ce document permet de définir la fonction et les pré-requis nécessaires à l’embauche : compétences, savoir, diplômes, concours.</a:t>
          </a:r>
          <a:r>
            <a:rPr lang="en-US" b="1" dirty="0"/>
            <a:t> </a:t>
          </a:r>
          <a:endParaRPr lang="en-US" dirty="0"/>
        </a:p>
      </dgm:t>
    </dgm:pt>
    <dgm:pt modelId="{065F415D-C736-4338-BA2F-F1A428F10E22}" type="parTrans" cxnId="{F9CAC30A-4177-4900-84C1-75BBFE52EA67}">
      <dgm:prSet/>
      <dgm:spPr/>
      <dgm:t>
        <a:bodyPr/>
        <a:lstStyle/>
        <a:p>
          <a:endParaRPr lang="en-US"/>
        </a:p>
      </dgm:t>
    </dgm:pt>
    <dgm:pt modelId="{878216A3-15EF-41C1-8BE3-B856C20A3736}" type="sibTrans" cxnId="{F9CAC30A-4177-4900-84C1-75BBFE52EA67}">
      <dgm:prSet/>
      <dgm:spPr/>
      <dgm:t>
        <a:bodyPr/>
        <a:lstStyle/>
        <a:p>
          <a:endParaRPr lang="en-US"/>
        </a:p>
      </dgm:t>
    </dgm:pt>
    <dgm:pt modelId="{8C8BDAE8-1E9D-4273-8BAC-66F9A78FB405}">
      <dgm:prSet/>
      <dgm:spPr/>
      <dgm:t>
        <a:bodyPr/>
        <a:lstStyle/>
        <a:p>
          <a:r>
            <a:rPr lang="fr-FR" b="1" dirty="0"/>
            <a:t>Fiche métier : </a:t>
          </a:r>
          <a:r>
            <a:rPr lang="fr-FR" dirty="0"/>
            <a:t>La fiche métier permet de décrire de façon générale les caractéristiques du métier : facteurs d’évolution, conditions d’exercice, autonomie, relations fonctionnelles…</a:t>
          </a:r>
          <a:endParaRPr lang="en-US" dirty="0"/>
        </a:p>
      </dgm:t>
    </dgm:pt>
    <dgm:pt modelId="{A691528B-5A01-4539-A587-FF104ADC721D}" type="parTrans" cxnId="{2C91E6F5-6B73-44C6-B7B3-B20B38C0EEE4}">
      <dgm:prSet/>
      <dgm:spPr/>
      <dgm:t>
        <a:bodyPr/>
        <a:lstStyle/>
        <a:p>
          <a:endParaRPr lang="en-US"/>
        </a:p>
      </dgm:t>
    </dgm:pt>
    <dgm:pt modelId="{595F5E51-092C-4DC5-9BB1-0B6954B5FACB}" type="sibTrans" cxnId="{2C91E6F5-6B73-44C6-B7B3-B20B38C0EEE4}">
      <dgm:prSet/>
      <dgm:spPr/>
      <dgm:t>
        <a:bodyPr/>
        <a:lstStyle/>
        <a:p>
          <a:endParaRPr lang="en-US"/>
        </a:p>
      </dgm:t>
    </dgm:pt>
    <dgm:pt modelId="{D6285C1A-BD27-4B9E-97D0-8C3EE0904992}">
      <dgm:prSet/>
      <dgm:spPr/>
      <dgm:t>
        <a:bodyPr/>
        <a:lstStyle/>
        <a:p>
          <a:r>
            <a:rPr lang="fr-FR" b="1" dirty="0"/>
            <a:t>Fiche de poste : </a:t>
          </a:r>
          <a:r>
            <a:rPr lang="fr-FR" dirty="0"/>
            <a:t>La fiche de poste est un descriptif des fonctions exercées par l’agent dans une structure, en prenant en compte son environnement de travail, le service et l’encadrement. Le poste est décrit tel qu’il est tenu en fonction de la mission confiée par le supérieur hiérarchique selon les projets du service. Le document est évolutif, daté et qui doit être périodiquement réactualisé notamment au cours des entretiens professionnels d’évaluation.</a:t>
          </a:r>
          <a:endParaRPr lang="en-US" dirty="0"/>
        </a:p>
      </dgm:t>
    </dgm:pt>
    <dgm:pt modelId="{CFA9285A-D419-4FDE-B51E-8F04C48D4E58}" type="parTrans" cxnId="{C143ABFF-7DE4-4CEF-B7DA-87D18A9F1707}">
      <dgm:prSet/>
      <dgm:spPr/>
      <dgm:t>
        <a:bodyPr/>
        <a:lstStyle/>
        <a:p>
          <a:endParaRPr lang="en-US"/>
        </a:p>
      </dgm:t>
    </dgm:pt>
    <dgm:pt modelId="{E5E4EBD6-22CB-485E-AA28-9276CB86E7CB}" type="sibTrans" cxnId="{C143ABFF-7DE4-4CEF-B7DA-87D18A9F1707}">
      <dgm:prSet/>
      <dgm:spPr/>
      <dgm:t>
        <a:bodyPr/>
        <a:lstStyle/>
        <a:p>
          <a:endParaRPr lang="en-US"/>
        </a:p>
      </dgm:t>
    </dgm:pt>
    <dgm:pt modelId="{264D6925-7077-476A-95B3-6BBD62E82A5D}" type="pres">
      <dgm:prSet presAssocID="{F2243309-FA89-42CB-B945-2350FE1C305C}" presName="linear" presStyleCnt="0">
        <dgm:presLayoutVars>
          <dgm:animLvl val="lvl"/>
          <dgm:resizeHandles val="exact"/>
        </dgm:presLayoutVars>
      </dgm:prSet>
      <dgm:spPr/>
    </dgm:pt>
    <dgm:pt modelId="{E827101A-CAB6-495B-BE80-DFF2E06A315F}" type="pres">
      <dgm:prSet presAssocID="{E47663FA-39F1-4799-8525-2AB76EFC68FD}" presName="parentText" presStyleLbl="node1" presStyleIdx="0" presStyleCnt="3">
        <dgm:presLayoutVars>
          <dgm:chMax val="0"/>
          <dgm:bulletEnabled val="1"/>
        </dgm:presLayoutVars>
      </dgm:prSet>
      <dgm:spPr/>
    </dgm:pt>
    <dgm:pt modelId="{F5F54ED2-24B1-4170-BDC7-A31C1DE3F00A}" type="pres">
      <dgm:prSet presAssocID="{878216A3-15EF-41C1-8BE3-B856C20A3736}" presName="spacer" presStyleCnt="0"/>
      <dgm:spPr/>
    </dgm:pt>
    <dgm:pt modelId="{BBA2EE03-D623-4B39-A91F-AED6C2AC7222}" type="pres">
      <dgm:prSet presAssocID="{8C8BDAE8-1E9D-4273-8BAC-66F9A78FB405}" presName="parentText" presStyleLbl="node1" presStyleIdx="1" presStyleCnt="3">
        <dgm:presLayoutVars>
          <dgm:chMax val="0"/>
          <dgm:bulletEnabled val="1"/>
        </dgm:presLayoutVars>
      </dgm:prSet>
      <dgm:spPr/>
    </dgm:pt>
    <dgm:pt modelId="{377201F1-D8D4-49AA-8C56-67644A534FE5}" type="pres">
      <dgm:prSet presAssocID="{595F5E51-092C-4DC5-9BB1-0B6954B5FACB}" presName="spacer" presStyleCnt="0"/>
      <dgm:spPr/>
    </dgm:pt>
    <dgm:pt modelId="{70E11411-36B0-43BA-9755-DAE9F0A4CE2B}" type="pres">
      <dgm:prSet presAssocID="{D6285C1A-BD27-4B9E-97D0-8C3EE0904992}" presName="parentText" presStyleLbl="node1" presStyleIdx="2" presStyleCnt="3">
        <dgm:presLayoutVars>
          <dgm:chMax val="0"/>
          <dgm:bulletEnabled val="1"/>
        </dgm:presLayoutVars>
      </dgm:prSet>
      <dgm:spPr/>
    </dgm:pt>
  </dgm:ptLst>
  <dgm:cxnLst>
    <dgm:cxn modelId="{F9CAC30A-4177-4900-84C1-75BBFE52EA67}" srcId="{F2243309-FA89-42CB-B945-2350FE1C305C}" destId="{E47663FA-39F1-4799-8525-2AB76EFC68FD}" srcOrd="0" destOrd="0" parTransId="{065F415D-C736-4338-BA2F-F1A428F10E22}" sibTransId="{878216A3-15EF-41C1-8BE3-B856C20A3736}"/>
    <dgm:cxn modelId="{0E94E016-C02E-42AB-8BF4-5692CC14AA84}" type="presOf" srcId="{F2243309-FA89-42CB-B945-2350FE1C305C}" destId="{264D6925-7077-476A-95B3-6BBD62E82A5D}" srcOrd="0" destOrd="0" presId="urn:microsoft.com/office/officeart/2005/8/layout/vList2"/>
    <dgm:cxn modelId="{7BBFFA30-8611-4D81-A112-578B60E1A919}" type="presOf" srcId="{E47663FA-39F1-4799-8525-2AB76EFC68FD}" destId="{E827101A-CAB6-495B-BE80-DFF2E06A315F}" srcOrd="0" destOrd="0" presId="urn:microsoft.com/office/officeart/2005/8/layout/vList2"/>
    <dgm:cxn modelId="{75CB2F63-54EB-40A3-8828-F72A6BB6314B}" type="presOf" srcId="{8C8BDAE8-1E9D-4273-8BAC-66F9A78FB405}" destId="{BBA2EE03-D623-4B39-A91F-AED6C2AC7222}" srcOrd="0" destOrd="0" presId="urn:microsoft.com/office/officeart/2005/8/layout/vList2"/>
    <dgm:cxn modelId="{39F35BE8-04D4-436D-A12D-EB2A2B57126E}" type="presOf" srcId="{D6285C1A-BD27-4B9E-97D0-8C3EE0904992}" destId="{70E11411-36B0-43BA-9755-DAE9F0A4CE2B}" srcOrd="0" destOrd="0" presId="urn:microsoft.com/office/officeart/2005/8/layout/vList2"/>
    <dgm:cxn modelId="{2C91E6F5-6B73-44C6-B7B3-B20B38C0EEE4}" srcId="{F2243309-FA89-42CB-B945-2350FE1C305C}" destId="{8C8BDAE8-1E9D-4273-8BAC-66F9A78FB405}" srcOrd="1" destOrd="0" parTransId="{A691528B-5A01-4539-A587-FF104ADC721D}" sibTransId="{595F5E51-092C-4DC5-9BB1-0B6954B5FACB}"/>
    <dgm:cxn modelId="{C143ABFF-7DE4-4CEF-B7DA-87D18A9F1707}" srcId="{F2243309-FA89-42CB-B945-2350FE1C305C}" destId="{D6285C1A-BD27-4B9E-97D0-8C3EE0904992}" srcOrd="2" destOrd="0" parTransId="{CFA9285A-D419-4FDE-B51E-8F04C48D4E58}" sibTransId="{E5E4EBD6-22CB-485E-AA28-9276CB86E7CB}"/>
    <dgm:cxn modelId="{C860A374-5FCB-46EB-B2ED-B81C1629337D}" type="presParOf" srcId="{264D6925-7077-476A-95B3-6BBD62E82A5D}" destId="{E827101A-CAB6-495B-BE80-DFF2E06A315F}" srcOrd="0" destOrd="0" presId="urn:microsoft.com/office/officeart/2005/8/layout/vList2"/>
    <dgm:cxn modelId="{FE0DE107-B858-4764-81ED-FAEB895E6CDA}" type="presParOf" srcId="{264D6925-7077-476A-95B3-6BBD62E82A5D}" destId="{F5F54ED2-24B1-4170-BDC7-A31C1DE3F00A}" srcOrd="1" destOrd="0" presId="urn:microsoft.com/office/officeart/2005/8/layout/vList2"/>
    <dgm:cxn modelId="{AC50ECFD-15A8-4376-8D4B-93B33AC4ED14}" type="presParOf" srcId="{264D6925-7077-476A-95B3-6BBD62E82A5D}" destId="{BBA2EE03-D623-4B39-A91F-AED6C2AC7222}" srcOrd="2" destOrd="0" presId="urn:microsoft.com/office/officeart/2005/8/layout/vList2"/>
    <dgm:cxn modelId="{C208F178-A7D1-456D-993B-BCCA94FB0682}" type="presParOf" srcId="{264D6925-7077-476A-95B3-6BBD62E82A5D}" destId="{377201F1-D8D4-49AA-8C56-67644A534FE5}" srcOrd="3" destOrd="0" presId="urn:microsoft.com/office/officeart/2005/8/layout/vList2"/>
    <dgm:cxn modelId="{CE95D6A3-94AC-4750-8390-7AFC0C8AC3CF}" type="presParOf" srcId="{264D6925-7077-476A-95B3-6BBD62E82A5D}" destId="{70E11411-36B0-43BA-9755-DAE9F0A4CE2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D1F679-B0FD-41E3-80D0-7140E1076A8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46ED255-4DFF-4A2E-9AAF-0631A868B67D}">
      <dgm:prSet/>
      <dgm:spPr/>
      <dgm:t>
        <a:bodyPr/>
        <a:lstStyle/>
        <a:p>
          <a:r>
            <a:rPr lang="en-US" dirty="0"/>
            <a:t>La fiche de poste doit être conforme aux fonctions décrites dans la définition du grade, mais l’employeur peut la modifier unilatéralement.</a:t>
          </a:r>
        </a:p>
      </dgm:t>
    </dgm:pt>
    <dgm:pt modelId="{F32C9516-267D-419F-9C25-2CEB1D929A25}" type="parTrans" cxnId="{1A0A82B1-890C-4CC3-9396-178AC9EF391C}">
      <dgm:prSet/>
      <dgm:spPr/>
      <dgm:t>
        <a:bodyPr/>
        <a:lstStyle/>
        <a:p>
          <a:endParaRPr lang="en-US"/>
        </a:p>
      </dgm:t>
    </dgm:pt>
    <dgm:pt modelId="{1A03B9C0-A636-4031-A2FB-843687FBE850}" type="sibTrans" cxnId="{1A0A82B1-890C-4CC3-9396-178AC9EF391C}">
      <dgm:prSet/>
      <dgm:spPr/>
      <dgm:t>
        <a:bodyPr/>
        <a:lstStyle/>
        <a:p>
          <a:endParaRPr lang="en-US"/>
        </a:p>
      </dgm:t>
    </dgm:pt>
    <dgm:pt modelId="{4A544B65-13EB-4DE0-AE32-B337FC2B2418}">
      <dgm:prSet/>
      <dgm:spPr/>
      <dgm:t>
        <a:bodyPr/>
        <a:lstStyle/>
        <a:p>
          <a:r>
            <a:rPr lang="en-US"/>
            <a:t>L’agent ne peut s’opposer à l’exécution d’une tâche demandée au motif qu’elle ne figure pas dans sa fiche de poste : c’est une faute.</a:t>
          </a:r>
        </a:p>
      </dgm:t>
    </dgm:pt>
    <dgm:pt modelId="{51F2C7CB-1D4E-447E-80B4-8DD4A11B0F5E}" type="parTrans" cxnId="{8F7B915E-8849-4EB5-90A9-867AE3D4FAE0}">
      <dgm:prSet/>
      <dgm:spPr/>
      <dgm:t>
        <a:bodyPr/>
        <a:lstStyle/>
        <a:p>
          <a:endParaRPr lang="en-US"/>
        </a:p>
      </dgm:t>
    </dgm:pt>
    <dgm:pt modelId="{3C922F70-BF76-4073-B3D6-3A1181B719E2}" type="sibTrans" cxnId="{8F7B915E-8849-4EB5-90A9-867AE3D4FAE0}">
      <dgm:prSet/>
      <dgm:spPr/>
      <dgm:t>
        <a:bodyPr/>
        <a:lstStyle/>
        <a:p>
          <a:endParaRPr lang="en-US"/>
        </a:p>
      </dgm:t>
    </dgm:pt>
    <dgm:pt modelId="{80C926C3-6E12-42CD-A5E7-584CC5261F82}">
      <dgm:prSet/>
      <dgm:spPr/>
      <dgm:t>
        <a:bodyPr/>
        <a:lstStyle/>
        <a:p>
          <a:r>
            <a:rPr lang="en-US"/>
            <a:t>Toutefois, discutée et écrite c’est un outil de négociation sociale et de management indispensable.</a:t>
          </a:r>
        </a:p>
      </dgm:t>
    </dgm:pt>
    <dgm:pt modelId="{8B314BAF-2A1C-47D4-B989-D55EE8F36935}" type="parTrans" cxnId="{5F22CCEA-B124-4DC0-88C2-476A553124DA}">
      <dgm:prSet/>
      <dgm:spPr/>
      <dgm:t>
        <a:bodyPr/>
        <a:lstStyle/>
        <a:p>
          <a:endParaRPr lang="en-US"/>
        </a:p>
      </dgm:t>
    </dgm:pt>
    <dgm:pt modelId="{19891F5F-B02F-4B9E-8CD7-258EF0A2F8A4}" type="sibTrans" cxnId="{5F22CCEA-B124-4DC0-88C2-476A553124DA}">
      <dgm:prSet/>
      <dgm:spPr/>
      <dgm:t>
        <a:bodyPr/>
        <a:lstStyle/>
        <a:p>
          <a:endParaRPr lang="en-US"/>
        </a:p>
      </dgm:t>
    </dgm:pt>
    <dgm:pt modelId="{F680A0B9-11B5-4682-94C0-68A5BC7E896A}">
      <dgm:prSet/>
      <dgm:spPr/>
      <dgm:t>
        <a:bodyPr/>
        <a:lstStyle/>
        <a:p>
          <a:r>
            <a:rPr lang="en-US"/>
            <a:t>Toute modification doit être communiquée à l’agent et doit permettre d’ouvrir une discussion.</a:t>
          </a:r>
        </a:p>
      </dgm:t>
    </dgm:pt>
    <dgm:pt modelId="{2CA834FB-E6DC-4DCC-BCFB-3FBD0BBEB47E}" type="parTrans" cxnId="{2D514AC4-31C1-4BFE-AA1A-E77C9DBA3EA4}">
      <dgm:prSet/>
      <dgm:spPr/>
      <dgm:t>
        <a:bodyPr/>
        <a:lstStyle/>
        <a:p>
          <a:endParaRPr lang="en-US"/>
        </a:p>
      </dgm:t>
    </dgm:pt>
    <dgm:pt modelId="{862E11BE-F1DE-4D83-94E6-2C6E2DE5F50D}" type="sibTrans" cxnId="{2D514AC4-31C1-4BFE-AA1A-E77C9DBA3EA4}">
      <dgm:prSet/>
      <dgm:spPr/>
      <dgm:t>
        <a:bodyPr/>
        <a:lstStyle/>
        <a:p>
          <a:endParaRPr lang="en-US"/>
        </a:p>
      </dgm:t>
    </dgm:pt>
    <dgm:pt modelId="{2F7C6A59-03C9-44B1-AB3E-8E4232258EEB}" type="pres">
      <dgm:prSet presAssocID="{48D1F679-B0FD-41E3-80D0-7140E1076A81}" presName="linear" presStyleCnt="0">
        <dgm:presLayoutVars>
          <dgm:animLvl val="lvl"/>
          <dgm:resizeHandles val="exact"/>
        </dgm:presLayoutVars>
      </dgm:prSet>
      <dgm:spPr/>
    </dgm:pt>
    <dgm:pt modelId="{734807DA-C6D4-4B98-A2F0-42744AF51CB3}" type="pres">
      <dgm:prSet presAssocID="{546ED255-4DFF-4A2E-9AAF-0631A868B67D}" presName="parentText" presStyleLbl="node1" presStyleIdx="0" presStyleCnt="4">
        <dgm:presLayoutVars>
          <dgm:chMax val="0"/>
          <dgm:bulletEnabled val="1"/>
        </dgm:presLayoutVars>
      </dgm:prSet>
      <dgm:spPr/>
    </dgm:pt>
    <dgm:pt modelId="{4FB6CF2A-C70B-4997-BB95-0B7D14132E65}" type="pres">
      <dgm:prSet presAssocID="{1A03B9C0-A636-4031-A2FB-843687FBE850}" presName="spacer" presStyleCnt="0"/>
      <dgm:spPr/>
    </dgm:pt>
    <dgm:pt modelId="{F5C94BD3-2796-453D-BEBD-FA1FDC7A0F38}" type="pres">
      <dgm:prSet presAssocID="{4A544B65-13EB-4DE0-AE32-B337FC2B2418}" presName="parentText" presStyleLbl="node1" presStyleIdx="1" presStyleCnt="4">
        <dgm:presLayoutVars>
          <dgm:chMax val="0"/>
          <dgm:bulletEnabled val="1"/>
        </dgm:presLayoutVars>
      </dgm:prSet>
      <dgm:spPr/>
    </dgm:pt>
    <dgm:pt modelId="{2544AFA7-82D3-4B4F-8CDC-1B353EB7174D}" type="pres">
      <dgm:prSet presAssocID="{3C922F70-BF76-4073-B3D6-3A1181B719E2}" presName="spacer" presStyleCnt="0"/>
      <dgm:spPr/>
    </dgm:pt>
    <dgm:pt modelId="{A61A9284-C03B-4453-85BF-4F3889D69901}" type="pres">
      <dgm:prSet presAssocID="{80C926C3-6E12-42CD-A5E7-584CC5261F82}" presName="parentText" presStyleLbl="node1" presStyleIdx="2" presStyleCnt="4">
        <dgm:presLayoutVars>
          <dgm:chMax val="0"/>
          <dgm:bulletEnabled val="1"/>
        </dgm:presLayoutVars>
      </dgm:prSet>
      <dgm:spPr/>
    </dgm:pt>
    <dgm:pt modelId="{C985849A-C96E-4A07-BB34-8D2388FABF67}" type="pres">
      <dgm:prSet presAssocID="{19891F5F-B02F-4B9E-8CD7-258EF0A2F8A4}" presName="spacer" presStyleCnt="0"/>
      <dgm:spPr/>
    </dgm:pt>
    <dgm:pt modelId="{EED0A9D9-6AF2-4D62-B3A2-23959193074E}" type="pres">
      <dgm:prSet presAssocID="{F680A0B9-11B5-4682-94C0-68A5BC7E896A}" presName="parentText" presStyleLbl="node1" presStyleIdx="3" presStyleCnt="4">
        <dgm:presLayoutVars>
          <dgm:chMax val="0"/>
          <dgm:bulletEnabled val="1"/>
        </dgm:presLayoutVars>
      </dgm:prSet>
      <dgm:spPr/>
    </dgm:pt>
  </dgm:ptLst>
  <dgm:cxnLst>
    <dgm:cxn modelId="{593B615D-ABFA-4809-86FF-190846555285}" type="presOf" srcId="{4A544B65-13EB-4DE0-AE32-B337FC2B2418}" destId="{F5C94BD3-2796-453D-BEBD-FA1FDC7A0F38}" srcOrd="0" destOrd="0" presId="urn:microsoft.com/office/officeart/2005/8/layout/vList2"/>
    <dgm:cxn modelId="{8F7B915E-8849-4EB5-90A9-867AE3D4FAE0}" srcId="{48D1F679-B0FD-41E3-80D0-7140E1076A81}" destId="{4A544B65-13EB-4DE0-AE32-B337FC2B2418}" srcOrd="1" destOrd="0" parTransId="{51F2C7CB-1D4E-447E-80B4-8DD4A11B0F5E}" sibTransId="{3C922F70-BF76-4073-B3D6-3A1181B719E2}"/>
    <dgm:cxn modelId="{8A09146C-DC50-4558-9D7C-05BA89030C59}" type="presOf" srcId="{F680A0B9-11B5-4682-94C0-68A5BC7E896A}" destId="{EED0A9D9-6AF2-4D62-B3A2-23959193074E}" srcOrd="0" destOrd="0" presId="urn:microsoft.com/office/officeart/2005/8/layout/vList2"/>
    <dgm:cxn modelId="{71B93D8A-360E-439A-AE35-FFE6B73FAAF1}" type="presOf" srcId="{546ED255-4DFF-4A2E-9AAF-0631A868B67D}" destId="{734807DA-C6D4-4B98-A2F0-42744AF51CB3}" srcOrd="0" destOrd="0" presId="urn:microsoft.com/office/officeart/2005/8/layout/vList2"/>
    <dgm:cxn modelId="{FD55F09B-ACD2-49AF-95D3-CA597C7EBEBE}" type="presOf" srcId="{48D1F679-B0FD-41E3-80D0-7140E1076A81}" destId="{2F7C6A59-03C9-44B1-AB3E-8E4232258EEB}" srcOrd="0" destOrd="0" presId="urn:microsoft.com/office/officeart/2005/8/layout/vList2"/>
    <dgm:cxn modelId="{1A0A82B1-890C-4CC3-9396-178AC9EF391C}" srcId="{48D1F679-B0FD-41E3-80D0-7140E1076A81}" destId="{546ED255-4DFF-4A2E-9AAF-0631A868B67D}" srcOrd="0" destOrd="0" parTransId="{F32C9516-267D-419F-9C25-2CEB1D929A25}" sibTransId="{1A03B9C0-A636-4031-A2FB-843687FBE850}"/>
    <dgm:cxn modelId="{C9A05FC3-A113-4F62-AB2D-5759ECA40C9A}" type="presOf" srcId="{80C926C3-6E12-42CD-A5E7-584CC5261F82}" destId="{A61A9284-C03B-4453-85BF-4F3889D69901}" srcOrd="0" destOrd="0" presId="urn:microsoft.com/office/officeart/2005/8/layout/vList2"/>
    <dgm:cxn modelId="{2D514AC4-31C1-4BFE-AA1A-E77C9DBA3EA4}" srcId="{48D1F679-B0FD-41E3-80D0-7140E1076A81}" destId="{F680A0B9-11B5-4682-94C0-68A5BC7E896A}" srcOrd="3" destOrd="0" parTransId="{2CA834FB-E6DC-4DCC-BCFB-3FBD0BBEB47E}" sibTransId="{862E11BE-F1DE-4D83-94E6-2C6E2DE5F50D}"/>
    <dgm:cxn modelId="{5F22CCEA-B124-4DC0-88C2-476A553124DA}" srcId="{48D1F679-B0FD-41E3-80D0-7140E1076A81}" destId="{80C926C3-6E12-42CD-A5E7-584CC5261F82}" srcOrd="2" destOrd="0" parTransId="{8B314BAF-2A1C-47D4-B989-D55EE8F36935}" sibTransId="{19891F5F-B02F-4B9E-8CD7-258EF0A2F8A4}"/>
    <dgm:cxn modelId="{F3A3D2A0-D14C-4F9B-BC98-FD97C04261AC}" type="presParOf" srcId="{2F7C6A59-03C9-44B1-AB3E-8E4232258EEB}" destId="{734807DA-C6D4-4B98-A2F0-42744AF51CB3}" srcOrd="0" destOrd="0" presId="urn:microsoft.com/office/officeart/2005/8/layout/vList2"/>
    <dgm:cxn modelId="{2003B790-75B2-4770-8A2D-8C7E53F78569}" type="presParOf" srcId="{2F7C6A59-03C9-44B1-AB3E-8E4232258EEB}" destId="{4FB6CF2A-C70B-4997-BB95-0B7D14132E65}" srcOrd="1" destOrd="0" presId="urn:microsoft.com/office/officeart/2005/8/layout/vList2"/>
    <dgm:cxn modelId="{7BAA8086-8A9E-4A87-B4C3-233455A71FE9}" type="presParOf" srcId="{2F7C6A59-03C9-44B1-AB3E-8E4232258EEB}" destId="{F5C94BD3-2796-453D-BEBD-FA1FDC7A0F38}" srcOrd="2" destOrd="0" presId="urn:microsoft.com/office/officeart/2005/8/layout/vList2"/>
    <dgm:cxn modelId="{6F64C5BA-ACA5-4A00-805D-BA802DD58DFF}" type="presParOf" srcId="{2F7C6A59-03C9-44B1-AB3E-8E4232258EEB}" destId="{2544AFA7-82D3-4B4F-8CDC-1B353EB7174D}" srcOrd="3" destOrd="0" presId="urn:microsoft.com/office/officeart/2005/8/layout/vList2"/>
    <dgm:cxn modelId="{AE42A05B-BE66-4E6A-AEB7-28490CD002B9}" type="presParOf" srcId="{2F7C6A59-03C9-44B1-AB3E-8E4232258EEB}" destId="{A61A9284-C03B-4453-85BF-4F3889D69901}" srcOrd="4" destOrd="0" presId="urn:microsoft.com/office/officeart/2005/8/layout/vList2"/>
    <dgm:cxn modelId="{79696F2C-BF1D-42B5-B28C-170851FEA650}" type="presParOf" srcId="{2F7C6A59-03C9-44B1-AB3E-8E4232258EEB}" destId="{C985849A-C96E-4A07-BB34-8D2388FABF67}" srcOrd="5" destOrd="0" presId="urn:microsoft.com/office/officeart/2005/8/layout/vList2"/>
    <dgm:cxn modelId="{81096D1E-CB50-4A52-A7F7-9668D26798E8}" type="presParOf" srcId="{2F7C6A59-03C9-44B1-AB3E-8E4232258EEB}" destId="{EED0A9D9-6AF2-4D62-B3A2-23959193074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5AFF57-C76D-4644-847C-525696767E9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3495235-43B7-445C-9CCC-C2BA5DA5A9C8}">
      <dgm:prSet/>
      <dgm:spPr/>
      <dgm:t>
        <a:bodyPr/>
        <a:lstStyle/>
        <a:p>
          <a:pPr>
            <a:lnSpc>
              <a:spcPct val="100000"/>
            </a:lnSpc>
          </a:pPr>
          <a:r>
            <a:rPr lang="fr-FR"/>
            <a:t>Outil de gestion collective et de communication : l’occasion pour chaque agent d’échanger avec son supérieur hiérarchique</a:t>
          </a:r>
          <a:endParaRPr lang="en-US"/>
        </a:p>
      </dgm:t>
    </dgm:pt>
    <dgm:pt modelId="{F1452486-62F0-4084-AE72-48D0C3D67113}" type="parTrans" cxnId="{B897D898-0BDD-46EF-847C-4318DB96D2B1}">
      <dgm:prSet/>
      <dgm:spPr/>
      <dgm:t>
        <a:bodyPr/>
        <a:lstStyle/>
        <a:p>
          <a:endParaRPr lang="en-US"/>
        </a:p>
      </dgm:t>
    </dgm:pt>
    <dgm:pt modelId="{FEF92D29-E394-4114-9818-F32B4E952CA3}" type="sibTrans" cxnId="{B897D898-0BDD-46EF-847C-4318DB96D2B1}">
      <dgm:prSet/>
      <dgm:spPr/>
      <dgm:t>
        <a:bodyPr/>
        <a:lstStyle/>
        <a:p>
          <a:endParaRPr lang="en-US"/>
        </a:p>
      </dgm:t>
    </dgm:pt>
    <dgm:pt modelId="{09AE42DE-D2F8-4F49-859D-90D59C9022C9}">
      <dgm:prSet/>
      <dgm:spPr/>
      <dgm:t>
        <a:bodyPr/>
        <a:lstStyle/>
        <a:p>
          <a:pPr>
            <a:lnSpc>
              <a:spcPct val="100000"/>
            </a:lnSpc>
          </a:pPr>
          <a:r>
            <a:rPr lang="fr-FR"/>
            <a:t>Sujet de réflexion conjointe entre l’agent et son N+1 : repères sur la fonction attendue par la collectivité</a:t>
          </a:r>
          <a:endParaRPr lang="en-US"/>
        </a:p>
      </dgm:t>
    </dgm:pt>
    <dgm:pt modelId="{4531AC43-304E-48DE-A966-ABF9B5822B08}" type="parTrans" cxnId="{19746C5B-F237-40B8-A0AB-EC12A7B32AA8}">
      <dgm:prSet/>
      <dgm:spPr/>
      <dgm:t>
        <a:bodyPr/>
        <a:lstStyle/>
        <a:p>
          <a:endParaRPr lang="en-US"/>
        </a:p>
      </dgm:t>
    </dgm:pt>
    <dgm:pt modelId="{B5D20C25-B2F1-4690-A577-DA686A12F1C0}" type="sibTrans" cxnId="{19746C5B-F237-40B8-A0AB-EC12A7B32AA8}">
      <dgm:prSet/>
      <dgm:spPr/>
      <dgm:t>
        <a:bodyPr/>
        <a:lstStyle/>
        <a:p>
          <a:endParaRPr lang="en-US"/>
        </a:p>
      </dgm:t>
    </dgm:pt>
    <dgm:pt modelId="{D816BF4A-AA71-45F9-9A16-31A6CE27F193}">
      <dgm:prSet/>
      <dgm:spPr/>
      <dgm:t>
        <a:bodyPr/>
        <a:lstStyle/>
        <a:p>
          <a:pPr>
            <a:lnSpc>
              <a:spcPct val="100000"/>
            </a:lnSpc>
          </a:pPr>
          <a:r>
            <a:rPr lang="fr-FR"/>
            <a:t>Permet de clarifier les responsabilités et le mode d’organisation</a:t>
          </a:r>
          <a:endParaRPr lang="en-US"/>
        </a:p>
      </dgm:t>
    </dgm:pt>
    <dgm:pt modelId="{F4DC8498-A404-4527-BFCC-92875A057037}" type="parTrans" cxnId="{B60CA8EC-7197-4798-8BE2-89B55CC8351C}">
      <dgm:prSet/>
      <dgm:spPr/>
      <dgm:t>
        <a:bodyPr/>
        <a:lstStyle/>
        <a:p>
          <a:endParaRPr lang="en-US"/>
        </a:p>
      </dgm:t>
    </dgm:pt>
    <dgm:pt modelId="{D9B9DAF0-976E-4B17-B76B-962193FAC467}" type="sibTrans" cxnId="{B60CA8EC-7197-4798-8BE2-89B55CC8351C}">
      <dgm:prSet/>
      <dgm:spPr/>
      <dgm:t>
        <a:bodyPr/>
        <a:lstStyle/>
        <a:p>
          <a:endParaRPr lang="en-US"/>
        </a:p>
      </dgm:t>
    </dgm:pt>
    <dgm:pt modelId="{E3EA88F8-0907-4665-8F83-47342776571D}">
      <dgm:prSet/>
      <dgm:spPr/>
      <dgm:t>
        <a:bodyPr/>
        <a:lstStyle/>
        <a:p>
          <a:pPr>
            <a:lnSpc>
              <a:spcPct val="100000"/>
            </a:lnSpc>
          </a:pPr>
          <a:r>
            <a:rPr lang="fr-FR"/>
            <a:t>Outil permettant de faire le bilan de l’activité et de définir les objectifs : la fiche de poste est un cadre</a:t>
          </a:r>
          <a:endParaRPr lang="en-US"/>
        </a:p>
      </dgm:t>
    </dgm:pt>
    <dgm:pt modelId="{A6E393F4-F565-4294-8C7D-9267A4349C81}" type="parTrans" cxnId="{D9C4D7B3-E855-4E64-B90B-7E84BEE47181}">
      <dgm:prSet/>
      <dgm:spPr/>
      <dgm:t>
        <a:bodyPr/>
        <a:lstStyle/>
        <a:p>
          <a:endParaRPr lang="en-US"/>
        </a:p>
      </dgm:t>
    </dgm:pt>
    <dgm:pt modelId="{48CDA58D-5B2D-4D32-B7FE-8B8D8E721043}" type="sibTrans" cxnId="{D9C4D7B3-E855-4E64-B90B-7E84BEE47181}">
      <dgm:prSet/>
      <dgm:spPr/>
      <dgm:t>
        <a:bodyPr/>
        <a:lstStyle/>
        <a:p>
          <a:endParaRPr lang="en-US"/>
        </a:p>
      </dgm:t>
    </dgm:pt>
    <dgm:pt modelId="{21A8898F-D49A-4EB7-8BD7-31915AA30D71}" type="pres">
      <dgm:prSet presAssocID="{C55AFF57-C76D-4644-847C-525696767E9F}" presName="root" presStyleCnt="0">
        <dgm:presLayoutVars>
          <dgm:dir/>
          <dgm:resizeHandles val="exact"/>
        </dgm:presLayoutVars>
      </dgm:prSet>
      <dgm:spPr/>
    </dgm:pt>
    <dgm:pt modelId="{3B0E2476-CB73-417D-ABAD-40BF28C5407B}" type="pres">
      <dgm:prSet presAssocID="{93495235-43B7-445C-9CCC-C2BA5DA5A9C8}" presName="compNode" presStyleCnt="0"/>
      <dgm:spPr/>
    </dgm:pt>
    <dgm:pt modelId="{E2F277FE-49FB-4A54-AE1C-FBEEF66F75B7}" type="pres">
      <dgm:prSet presAssocID="{93495235-43B7-445C-9CCC-C2BA5DA5A9C8}" presName="bgRect" presStyleLbl="bgShp" presStyleIdx="0" presStyleCnt="4"/>
      <dgm:spPr/>
    </dgm:pt>
    <dgm:pt modelId="{04BD9D81-7F11-4A98-970C-58342F2E330B}" type="pres">
      <dgm:prSet presAssocID="{93495235-43B7-445C-9CCC-C2BA5DA5A9C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Network"/>
        </a:ext>
      </dgm:extLst>
    </dgm:pt>
    <dgm:pt modelId="{48929E88-B395-40C9-86C1-723EE0EBAAC9}" type="pres">
      <dgm:prSet presAssocID="{93495235-43B7-445C-9CCC-C2BA5DA5A9C8}" presName="spaceRect" presStyleCnt="0"/>
      <dgm:spPr/>
    </dgm:pt>
    <dgm:pt modelId="{38893F61-27E0-42CB-9F80-155D44491D58}" type="pres">
      <dgm:prSet presAssocID="{93495235-43B7-445C-9CCC-C2BA5DA5A9C8}" presName="parTx" presStyleLbl="revTx" presStyleIdx="0" presStyleCnt="4">
        <dgm:presLayoutVars>
          <dgm:chMax val="0"/>
          <dgm:chPref val="0"/>
        </dgm:presLayoutVars>
      </dgm:prSet>
      <dgm:spPr/>
    </dgm:pt>
    <dgm:pt modelId="{4AD43748-C356-4D31-AA6A-BF90182CE130}" type="pres">
      <dgm:prSet presAssocID="{FEF92D29-E394-4114-9818-F32B4E952CA3}" presName="sibTrans" presStyleCnt="0"/>
      <dgm:spPr/>
    </dgm:pt>
    <dgm:pt modelId="{39636E77-55F2-43B1-B5C4-C31F06F0F25D}" type="pres">
      <dgm:prSet presAssocID="{09AE42DE-D2F8-4F49-859D-90D59C9022C9}" presName="compNode" presStyleCnt="0"/>
      <dgm:spPr/>
    </dgm:pt>
    <dgm:pt modelId="{7FFB74EC-4920-44D9-9E0E-9620DB77A0E3}" type="pres">
      <dgm:prSet presAssocID="{09AE42DE-D2F8-4F49-859D-90D59C9022C9}" presName="bgRect" presStyleLbl="bgShp" presStyleIdx="1" presStyleCnt="4"/>
      <dgm:spPr/>
    </dgm:pt>
    <dgm:pt modelId="{F63C32A1-9CDB-4295-A1E3-43D617733A43}" type="pres">
      <dgm:prSet presAssocID="{09AE42DE-D2F8-4F49-859D-90D59C9022C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usique"/>
        </a:ext>
      </dgm:extLst>
    </dgm:pt>
    <dgm:pt modelId="{34DFDD87-7CD4-4853-AE73-8F53BFB7E9C0}" type="pres">
      <dgm:prSet presAssocID="{09AE42DE-D2F8-4F49-859D-90D59C9022C9}" presName="spaceRect" presStyleCnt="0"/>
      <dgm:spPr/>
    </dgm:pt>
    <dgm:pt modelId="{C00A8F6D-4AD8-446F-AB4A-4D279FC3B74B}" type="pres">
      <dgm:prSet presAssocID="{09AE42DE-D2F8-4F49-859D-90D59C9022C9}" presName="parTx" presStyleLbl="revTx" presStyleIdx="1" presStyleCnt="4">
        <dgm:presLayoutVars>
          <dgm:chMax val="0"/>
          <dgm:chPref val="0"/>
        </dgm:presLayoutVars>
      </dgm:prSet>
      <dgm:spPr/>
    </dgm:pt>
    <dgm:pt modelId="{BFF66BC6-698D-468A-B38F-94EEBC6C6739}" type="pres">
      <dgm:prSet presAssocID="{B5D20C25-B2F1-4690-A577-DA686A12F1C0}" presName="sibTrans" presStyleCnt="0"/>
      <dgm:spPr/>
    </dgm:pt>
    <dgm:pt modelId="{4CCAE740-097E-4D8D-8C78-A039905CA4A7}" type="pres">
      <dgm:prSet presAssocID="{D816BF4A-AA71-45F9-9A16-31A6CE27F193}" presName="compNode" presStyleCnt="0"/>
      <dgm:spPr/>
    </dgm:pt>
    <dgm:pt modelId="{63B3813B-60BA-498C-80A4-98050EC30190}" type="pres">
      <dgm:prSet presAssocID="{D816BF4A-AA71-45F9-9A16-31A6CE27F193}" presName="bgRect" presStyleLbl="bgShp" presStyleIdx="2" presStyleCnt="4"/>
      <dgm:spPr/>
    </dgm:pt>
    <dgm:pt modelId="{1F37F067-3AB4-4E4E-A5FF-E7408CC9F2C7}" type="pres">
      <dgm:prSet presAssocID="{D816BF4A-AA71-45F9-9A16-31A6CE27F19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che"/>
        </a:ext>
      </dgm:extLst>
    </dgm:pt>
    <dgm:pt modelId="{FC3EF1DF-17BC-4A43-8C7C-DF651FA29EE8}" type="pres">
      <dgm:prSet presAssocID="{D816BF4A-AA71-45F9-9A16-31A6CE27F193}" presName="spaceRect" presStyleCnt="0"/>
      <dgm:spPr/>
    </dgm:pt>
    <dgm:pt modelId="{330F1174-66D5-4E41-9403-F3A2C175B49B}" type="pres">
      <dgm:prSet presAssocID="{D816BF4A-AA71-45F9-9A16-31A6CE27F193}" presName="parTx" presStyleLbl="revTx" presStyleIdx="2" presStyleCnt="4">
        <dgm:presLayoutVars>
          <dgm:chMax val="0"/>
          <dgm:chPref val="0"/>
        </dgm:presLayoutVars>
      </dgm:prSet>
      <dgm:spPr/>
    </dgm:pt>
    <dgm:pt modelId="{4F79E29B-E160-4FF2-BC59-9798D6EBB79A}" type="pres">
      <dgm:prSet presAssocID="{D9B9DAF0-976E-4B17-B76B-962193FAC467}" presName="sibTrans" presStyleCnt="0"/>
      <dgm:spPr/>
    </dgm:pt>
    <dgm:pt modelId="{FCEEF4A1-C411-4C8A-A912-B3BDBAFB3C3E}" type="pres">
      <dgm:prSet presAssocID="{E3EA88F8-0907-4665-8F83-47342776571D}" presName="compNode" presStyleCnt="0"/>
      <dgm:spPr/>
    </dgm:pt>
    <dgm:pt modelId="{7BF867E2-3898-4D2F-A02A-E6215894E5B8}" type="pres">
      <dgm:prSet presAssocID="{E3EA88F8-0907-4665-8F83-47342776571D}" presName="bgRect" presStyleLbl="bgShp" presStyleIdx="3" presStyleCnt="4"/>
      <dgm:spPr/>
    </dgm:pt>
    <dgm:pt modelId="{7F750A97-C422-43A4-9F87-905CFD34B5CA}" type="pres">
      <dgm:prSet presAssocID="{E3EA88F8-0907-4665-8F83-47342776571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7EC8959D-183C-429F-AA01-A69F0957787C}" type="pres">
      <dgm:prSet presAssocID="{E3EA88F8-0907-4665-8F83-47342776571D}" presName="spaceRect" presStyleCnt="0"/>
      <dgm:spPr/>
    </dgm:pt>
    <dgm:pt modelId="{31463B81-9882-4DF0-A1EB-8C052CC8A149}" type="pres">
      <dgm:prSet presAssocID="{E3EA88F8-0907-4665-8F83-47342776571D}" presName="parTx" presStyleLbl="revTx" presStyleIdx="3" presStyleCnt="4">
        <dgm:presLayoutVars>
          <dgm:chMax val="0"/>
          <dgm:chPref val="0"/>
        </dgm:presLayoutVars>
      </dgm:prSet>
      <dgm:spPr/>
    </dgm:pt>
  </dgm:ptLst>
  <dgm:cxnLst>
    <dgm:cxn modelId="{66431231-9E02-4E0C-8A0E-502B834C8BD7}" type="presOf" srcId="{D816BF4A-AA71-45F9-9A16-31A6CE27F193}" destId="{330F1174-66D5-4E41-9403-F3A2C175B49B}" srcOrd="0" destOrd="0" presId="urn:microsoft.com/office/officeart/2018/2/layout/IconVerticalSolidList"/>
    <dgm:cxn modelId="{19746C5B-F237-40B8-A0AB-EC12A7B32AA8}" srcId="{C55AFF57-C76D-4644-847C-525696767E9F}" destId="{09AE42DE-D2F8-4F49-859D-90D59C9022C9}" srcOrd="1" destOrd="0" parTransId="{4531AC43-304E-48DE-A966-ABF9B5822B08}" sibTransId="{B5D20C25-B2F1-4690-A577-DA686A12F1C0}"/>
    <dgm:cxn modelId="{5617C04A-DE7E-4E29-9D22-5C00B2E70AFD}" type="presOf" srcId="{E3EA88F8-0907-4665-8F83-47342776571D}" destId="{31463B81-9882-4DF0-A1EB-8C052CC8A149}" srcOrd="0" destOrd="0" presId="urn:microsoft.com/office/officeart/2018/2/layout/IconVerticalSolidList"/>
    <dgm:cxn modelId="{B897D898-0BDD-46EF-847C-4318DB96D2B1}" srcId="{C55AFF57-C76D-4644-847C-525696767E9F}" destId="{93495235-43B7-445C-9CCC-C2BA5DA5A9C8}" srcOrd="0" destOrd="0" parTransId="{F1452486-62F0-4084-AE72-48D0C3D67113}" sibTransId="{FEF92D29-E394-4114-9818-F32B4E952CA3}"/>
    <dgm:cxn modelId="{BAFAE39F-13F0-404F-9A07-D322DA6CFE37}" type="presOf" srcId="{09AE42DE-D2F8-4F49-859D-90D59C9022C9}" destId="{C00A8F6D-4AD8-446F-AB4A-4D279FC3B74B}" srcOrd="0" destOrd="0" presId="urn:microsoft.com/office/officeart/2018/2/layout/IconVerticalSolidList"/>
    <dgm:cxn modelId="{D08BEDA8-A2F2-4AF1-BB55-53909AC47D59}" type="presOf" srcId="{93495235-43B7-445C-9CCC-C2BA5DA5A9C8}" destId="{38893F61-27E0-42CB-9F80-155D44491D58}" srcOrd="0" destOrd="0" presId="urn:microsoft.com/office/officeart/2018/2/layout/IconVerticalSolidList"/>
    <dgm:cxn modelId="{D9C4D7B3-E855-4E64-B90B-7E84BEE47181}" srcId="{C55AFF57-C76D-4644-847C-525696767E9F}" destId="{E3EA88F8-0907-4665-8F83-47342776571D}" srcOrd="3" destOrd="0" parTransId="{A6E393F4-F565-4294-8C7D-9267A4349C81}" sibTransId="{48CDA58D-5B2D-4D32-B7FE-8B8D8E721043}"/>
    <dgm:cxn modelId="{776C79DC-FF86-4502-9936-6B876DBDF278}" type="presOf" srcId="{C55AFF57-C76D-4644-847C-525696767E9F}" destId="{21A8898F-D49A-4EB7-8BD7-31915AA30D71}" srcOrd="0" destOrd="0" presId="urn:microsoft.com/office/officeart/2018/2/layout/IconVerticalSolidList"/>
    <dgm:cxn modelId="{B60CA8EC-7197-4798-8BE2-89B55CC8351C}" srcId="{C55AFF57-C76D-4644-847C-525696767E9F}" destId="{D816BF4A-AA71-45F9-9A16-31A6CE27F193}" srcOrd="2" destOrd="0" parTransId="{F4DC8498-A404-4527-BFCC-92875A057037}" sibTransId="{D9B9DAF0-976E-4B17-B76B-962193FAC467}"/>
    <dgm:cxn modelId="{8EF2BF51-5021-49B1-9393-33851083F1C1}" type="presParOf" srcId="{21A8898F-D49A-4EB7-8BD7-31915AA30D71}" destId="{3B0E2476-CB73-417D-ABAD-40BF28C5407B}" srcOrd="0" destOrd="0" presId="urn:microsoft.com/office/officeart/2018/2/layout/IconVerticalSolidList"/>
    <dgm:cxn modelId="{9E5A43BB-209E-4C2D-838C-7FFCA46C719B}" type="presParOf" srcId="{3B0E2476-CB73-417D-ABAD-40BF28C5407B}" destId="{E2F277FE-49FB-4A54-AE1C-FBEEF66F75B7}" srcOrd="0" destOrd="0" presId="urn:microsoft.com/office/officeart/2018/2/layout/IconVerticalSolidList"/>
    <dgm:cxn modelId="{6C60FD02-1BBD-4A5D-98DF-55F421A82299}" type="presParOf" srcId="{3B0E2476-CB73-417D-ABAD-40BF28C5407B}" destId="{04BD9D81-7F11-4A98-970C-58342F2E330B}" srcOrd="1" destOrd="0" presId="urn:microsoft.com/office/officeart/2018/2/layout/IconVerticalSolidList"/>
    <dgm:cxn modelId="{9888FE35-8EA2-47F7-A94E-DB4FACBB8BE1}" type="presParOf" srcId="{3B0E2476-CB73-417D-ABAD-40BF28C5407B}" destId="{48929E88-B395-40C9-86C1-723EE0EBAAC9}" srcOrd="2" destOrd="0" presId="urn:microsoft.com/office/officeart/2018/2/layout/IconVerticalSolidList"/>
    <dgm:cxn modelId="{D19DCFF5-06C3-40DA-81FA-334319B66546}" type="presParOf" srcId="{3B0E2476-CB73-417D-ABAD-40BF28C5407B}" destId="{38893F61-27E0-42CB-9F80-155D44491D58}" srcOrd="3" destOrd="0" presId="urn:microsoft.com/office/officeart/2018/2/layout/IconVerticalSolidList"/>
    <dgm:cxn modelId="{98DA9851-B3E1-41B4-BF38-B7EE0EF85EBB}" type="presParOf" srcId="{21A8898F-D49A-4EB7-8BD7-31915AA30D71}" destId="{4AD43748-C356-4D31-AA6A-BF90182CE130}" srcOrd="1" destOrd="0" presId="urn:microsoft.com/office/officeart/2018/2/layout/IconVerticalSolidList"/>
    <dgm:cxn modelId="{3D32D462-A11E-4E7C-B2AC-2DD8790402AE}" type="presParOf" srcId="{21A8898F-D49A-4EB7-8BD7-31915AA30D71}" destId="{39636E77-55F2-43B1-B5C4-C31F06F0F25D}" srcOrd="2" destOrd="0" presId="urn:microsoft.com/office/officeart/2018/2/layout/IconVerticalSolidList"/>
    <dgm:cxn modelId="{6A76BE5F-DDBD-447B-A99F-CAC1353710C7}" type="presParOf" srcId="{39636E77-55F2-43B1-B5C4-C31F06F0F25D}" destId="{7FFB74EC-4920-44D9-9E0E-9620DB77A0E3}" srcOrd="0" destOrd="0" presId="urn:microsoft.com/office/officeart/2018/2/layout/IconVerticalSolidList"/>
    <dgm:cxn modelId="{E225B937-67D3-4E54-9F8E-6BB45F2509F6}" type="presParOf" srcId="{39636E77-55F2-43B1-B5C4-C31F06F0F25D}" destId="{F63C32A1-9CDB-4295-A1E3-43D617733A43}" srcOrd="1" destOrd="0" presId="urn:microsoft.com/office/officeart/2018/2/layout/IconVerticalSolidList"/>
    <dgm:cxn modelId="{14115476-C76C-4F6F-926B-DFE9478A7E66}" type="presParOf" srcId="{39636E77-55F2-43B1-B5C4-C31F06F0F25D}" destId="{34DFDD87-7CD4-4853-AE73-8F53BFB7E9C0}" srcOrd="2" destOrd="0" presId="urn:microsoft.com/office/officeart/2018/2/layout/IconVerticalSolidList"/>
    <dgm:cxn modelId="{BC32104A-63FF-4BF9-BD16-E1486C359CC8}" type="presParOf" srcId="{39636E77-55F2-43B1-B5C4-C31F06F0F25D}" destId="{C00A8F6D-4AD8-446F-AB4A-4D279FC3B74B}" srcOrd="3" destOrd="0" presId="urn:microsoft.com/office/officeart/2018/2/layout/IconVerticalSolidList"/>
    <dgm:cxn modelId="{676B8754-A6C3-42FB-A999-E72957380326}" type="presParOf" srcId="{21A8898F-D49A-4EB7-8BD7-31915AA30D71}" destId="{BFF66BC6-698D-468A-B38F-94EEBC6C6739}" srcOrd="3" destOrd="0" presId="urn:microsoft.com/office/officeart/2018/2/layout/IconVerticalSolidList"/>
    <dgm:cxn modelId="{3AF8B6D6-8C12-4CF8-8D2E-B7692388867E}" type="presParOf" srcId="{21A8898F-D49A-4EB7-8BD7-31915AA30D71}" destId="{4CCAE740-097E-4D8D-8C78-A039905CA4A7}" srcOrd="4" destOrd="0" presId="urn:microsoft.com/office/officeart/2018/2/layout/IconVerticalSolidList"/>
    <dgm:cxn modelId="{8B67E8FF-440A-4429-8241-1E6BA8A4EB59}" type="presParOf" srcId="{4CCAE740-097E-4D8D-8C78-A039905CA4A7}" destId="{63B3813B-60BA-498C-80A4-98050EC30190}" srcOrd="0" destOrd="0" presId="urn:microsoft.com/office/officeart/2018/2/layout/IconVerticalSolidList"/>
    <dgm:cxn modelId="{42B51F24-948A-44C6-8910-3A0AC5A7F506}" type="presParOf" srcId="{4CCAE740-097E-4D8D-8C78-A039905CA4A7}" destId="{1F37F067-3AB4-4E4E-A5FF-E7408CC9F2C7}" srcOrd="1" destOrd="0" presId="urn:microsoft.com/office/officeart/2018/2/layout/IconVerticalSolidList"/>
    <dgm:cxn modelId="{D02BBB58-41AD-489A-9FB8-DEDCE01956FE}" type="presParOf" srcId="{4CCAE740-097E-4D8D-8C78-A039905CA4A7}" destId="{FC3EF1DF-17BC-4A43-8C7C-DF651FA29EE8}" srcOrd="2" destOrd="0" presId="urn:microsoft.com/office/officeart/2018/2/layout/IconVerticalSolidList"/>
    <dgm:cxn modelId="{BCEA80D0-B0E7-4872-9CD3-116F05BF4FF0}" type="presParOf" srcId="{4CCAE740-097E-4D8D-8C78-A039905CA4A7}" destId="{330F1174-66D5-4E41-9403-F3A2C175B49B}" srcOrd="3" destOrd="0" presId="urn:microsoft.com/office/officeart/2018/2/layout/IconVerticalSolidList"/>
    <dgm:cxn modelId="{E21EA3AD-3C79-4DF2-8779-0C33280BFD85}" type="presParOf" srcId="{21A8898F-D49A-4EB7-8BD7-31915AA30D71}" destId="{4F79E29B-E160-4FF2-BC59-9798D6EBB79A}" srcOrd="5" destOrd="0" presId="urn:microsoft.com/office/officeart/2018/2/layout/IconVerticalSolidList"/>
    <dgm:cxn modelId="{7F66F2A3-8565-47AB-8297-BA2C466E2B18}" type="presParOf" srcId="{21A8898F-D49A-4EB7-8BD7-31915AA30D71}" destId="{FCEEF4A1-C411-4C8A-A912-B3BDBAFB3C3E}" srcOrd="6" destOrd="0" presId="urn:microsoft.com/office/officeart/2018/2/layout/IconVerticalSolidList"/>
    <dgm:cxn modelId="{ED6A2525-8669-42C7-B6CC-C1D3661699E7}" type="presParOf" srcId="{FCEEF4A1-C411-4C8A-A912-B3BDBAFB3C3E}" destId="{7BF867E2-3898-4D2F-A02A-E6215894E5B8}" srcOrd="0" destOrd="0" presId="urn:microsoft.com/office/officeart/2018/2/layout/IconVerticalSolidList"/>
    <dgm:cxn modelId="{225BB135-831F-4B77-8080-A3278E92826B}" type="presParOf" srcId="{FCEEF4A1-C411-4C8A-A912-B3BDBAFB3C3E}" destId="{7F750A97-C422-43A4-9F87-905CFD34B5CA}" srcOrd="1" destOrd="0" presId="urn:microsoft.com/office/officeart/2018/2/layout/IconVerticalSolidList"/>
    <dgm:cxn modelId="{5316AABA-8E4D-4193-AF3C-BAB15776B0ED}" type="presParOf" srcId="{FCEEF4A1-C411-4C8A-A912-B3BDBAFB3C3E}" destId="{7EC8959D-183C-429F-AA01-A69F0957787C}" srcOrd="2" destOrd="0" presId="urn:microsoft.com/office/officeart/2018/2/layout/IconVerticalSolidList"/>
    <dgm:cxn modelId="{724C635E-BC0E-45AC-8BE9-FE777CA35B73}" type="presParOf" srcId="{FCEEF4A1-C411-4C8A-A912-B3BDBAFB3C3E}" destId="{31463B81-9882-4DF0-A1EB-8C052CC8A14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8C5355-301F-4288-AEE1-9A87CB3E165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3254E08-2420-40FB-9867-6BDD1DAC2646}">
      <dgm:prSet/>
      <dgm:spPr/>
      <dgm:t>
        <a:bodyPr/>
        <a:lstStyle/>
        <a:p>
          <a:r>
            <a:rPr lang="en-US" dirty="0"/>
            <a:t>Pour </a:t>
          </a:r>
          <a:r>
            <a:rPr lang="en-US"/>
            <a:t>l’agent :</a:t>
          </a:r>
        </a:p>
      </dgm:t>
    </dgm:pt>
    <dgm:pt modelId="{9D46C14E-A7D1-4C26-B4C6-D0BA0C48A98B}" type="parTrans" cxnId="{F9FEB789-B955-4277-947F-D5964C8D5855}">
      <dgm:prSet/>
      <dgm:spPr/>
      <dgm:t>
        <a:bodyPr/>
        <a:lstStyle/>
        <a:p>
          <a:endParaRPr lang="en-US"/>
        </a:p>
      </dgm:t>
    </dgm:pt>
    <dgm:pt modelId="{D5F58777-8E37-494E-9D9B-E3C47FFEBC9B}" type="sibTrans" cxnId="{F9FEB789-B955-4277-947F-D5964C8D5855}">
      <dgm:prSet/>
      <dgm:spPr/>
      <dgm:t>
        <a:bodyPr/>
        <a:lstStyle/>
        <a:p>
          <a:endParaRPr lang="en-US"/>
        </a:p>
      </dgm:t>
    </dgm:pt>
    <dgm:pt modelId="{09C93F81-0576-4B08-8A91-10A34F26489D}">
      <dgm:prSet/>
      <dgm:spPr/>
      <dgm:t>
        <a:bodyPr/>
        <a:lstStyle/>
        <a:p>
          <a:r>
            <a:rPr lang="en-US" dirty="0" err="1"/>
            <a:t>Évoluer</a:t>
          </a:r>
          <a:r>
            <a:rPr lang="en-US" dirty="0"/>
            <a:t> </a:t>
          </a:r>
          <a:r>
            <a:rPr lang="en-US" dirty="0" err="1"/>
            <a:t>selon</a:t>
          </a:r>
          <a:r>
            <a:rPr lang="en-US" dirty="0"/>
            <a:t> les </a:t>
          </a:r>
          <a:r>
            <a:rPr lang="en-US" dirty="0" err="1"/>
            <a:t>évolutions</a:t>
          </a:r>
          <a:r>
            <a:rPr lang="en-US" dirty="0"/>
            <a:t> </a:t>
          </a:r>
          <a:r>
            <a:rPr lang="en-US" dirty="0" err="1"/>
            <a:t>souhaitables</a:t>
          </a:r>
          <a:r>
            <a:rPr lang="en-US" dirty="0"/>
            <a:t> du poste </a:t>
          </a:r>
        </a:p>
      </dgm:t>
    </dgm:pt>
    <dgm:pt modelId="{B0A5BE11-F3A9-451B-A241-DBF28E8DC958}" type="parTrans" cxnId="{F0AA968D-F9CD-4DB9-B94E-535CCB6A707E}">
      <dgm:prSet/>
      <dgm:spPr/>
      <dgm:t>
        <a:bodyPr/>
        <a:lstStyle/>
        <a:p>
          <a:endParaRPr lang="en-US"/>
        </a:p>
      </dgm:t>
    </dgm:pt>
    <dgm:pt modelId="{950A5106-478D-489D-B299-C7610F7C5D4D}" type="sibTrans" cxnId="{F0AA968D-F9CD-4DB9-B94E-535CCB6A707E}">
      <dgm:prSet/>
      <dgm:spPr/>
      <dgm:t>
        <a:bodyPr/>
        <a:lstStyle/>
        <a:p>
          <a:endParaRPr lang="en-US"/>
        </a:p>
      </dgm:t>
    </dgm:pt>
    <dgm:pt modelId="{E16DE65E-A679-4C53-B084-7C7F8AE0A2AA}">
      <dgm:prSet/>
      <dgm:spPr/>
      <dgm:t>
        <a:bodyPr/>
        <a:lstStyle/>
        <a:p>
          <a:r>
            <a:rPr lang="en-US"/>
            <a:t>Améliorer sa connaissance du service</a:t>
          </a:r>
        </a:p>
      </dgm:t>
    </dgm:pt>
    <dgm:pt modelId="{E5FA1505-01F1-4A2D-B795-D2C8FB65928D}" type="parTrans" cxnId="{D03C6992-D434-4B96-9734-4B8FFB883F52}">
      <dgm:prSet/>
      <dgm:spPr/>
      <dgm:t>
        <a:bodyPr/>
        <a:lstStyle/>
        <a:p>
          <a:endParaRPr lang="en-US"/>
        </a:p>
      </dgm:t>
    </dgm:pt>
    <dgm:pt modelId="{7A779E78-BAA6-4C70-8836-3870E3DD097F}" type="sibTrans" cxnId="{D03C6992-D434-4B96-9734-4B8FFB883F52}">
      <dgm:prSet/>
      <dgm:spPr/>
      <dgm:t>
        <a:bodyPr/>
        <a:lstStyle/>
        <a:p>
          <a:endParaRPr lang="en-US"/>
        </a:p>
      </dgm:t>
    </dgm:pt>
    <dgm:pt modelId="{81F831EA-68DE-425B-878C-152F625F95BD}">
      <dgm:prSet/>
      <dgm:spPr/>
      <dgm:t>
        <a:bodyPr/>
        <a:lstStyle/>
        <a:p>
          <a:r>
            <a:rPr lang="en-US" dirty="0"/>
            <a:t>Se responsabiliser dans son activité</a:t>
          </a:r>
        </a:p>
      </dgm:t>
    </dgm:pt>
    <dgm:pt modelId="{8A8D725C-5FF0-4BD7-BD98-7A1EFD06DDDE}" type="parTrans" cxnId="{C6639262-332A-4585-8189-A40EA058A1B4}">
      <dgm:prSet/>
      <dgm:spPr/>
      <dgm:t>
        <a:bodyPr/>
        <a:lstStyle/>
        <a:p>
          <a:endParaRPr lang="en-US"/>
        </a:p>
      </dgm:t>
    </dgm:pt>
    <dgm:pt modelId="{30B95A4B-B21B-4373-9A54-40D8470B1B69}" type="sibTrans" cxnId="{C6639262-332A-4585-8189-A40EA058A1B4}">
      <dgm:prSet/>
      <dgm:spPr/>
      <dgm:t>
        <a:bodyPr/>
        <a:lstStyle/>
        <a:p>
          <a:endParaRPr lang="en-US"/>
        </a:p>
      </dgm:t>
    </dgm:pt>
    <dgm:pt modelId="{5AD982A7-03A3-45C9-98D4-F24434455029}">
      <dgm:prSet/>
      <dgm:spPr/>
      <dgm:t>
        <a:bodyPr/>
        <a:lstStyle/>
        <a:p>
          <a:r>
            <a:rPr lang="en-US" dirty="0"/>
            <a:t>Communiquer avec son supérieur sur l’ ensemble des activités du poste</a:t>
          </a:r>
        </a:p>
      </dgm:t>
    </dgm:pt>
    <dgm:pt modelId="{10583979-7737-40F5-AE15-7DFD45A6EDAF}" type="sibTrans" cxnId="{245B4E2C-4249-46F2-A5D3-E5C636DA1E94}">
      <dgm:prSet/>
      <dgm:spPr/>
      <dgm:t>
        <a:bodyPr/>
        <a:lstStyle/>
        <a:p>
          <a:endParaRPr lang="en-US"/>
        </a:p>
      </dgm:t>
    </dgm:pt>
    <dgm:pt modelId="{D26C6B19-0A6F-44FA-9EF0-348BC2DF1EAF}" type="parTrans" cxnId="{245B4E2C-4249-46F2-A5D3-E5C636DA1E94}">
      <dgm:prSet/>
      <dgm:spPr/>
      <dgm:t>
        <a:bodyPr/>
        <a:lstStyle/>
        <a:p>
          <a:endParaRPr lang="en-US"/>
        </a:p>
      </dgm:t>
    </dgm:pt>
    <dgm:pt modelId="{82E5200D-AF0D-4CD8-9021-389F37EE5442}" type="pres">
      <dgm:prSet presAssocID="{CD8C5355-301F-4288-AEE1-9A87CB3E1655}" presName="linear" presStyleCnt="0">
        <dgm:presLayoutVars>
          <dgm:animLvl val="lvl"/>
          <dgm:resizeHandles val="exact"/>
        </dgm:presLayoutVars>
      </dgm:prSet>
      <dgm:spPr/>
    </dgm:pt>
    <dgm:pt modelId="{AB3AE55B-1140-4E81-A5C4-3B9B6F10DD8A}" type="pres">
      <dgm:prSet presAssocID="{43254E08-2420-40FB-9867-6BDD1DAC2646}" presName="parentText" presStyleLbl="node1" presStyleIdx="0" presStyleCnt="1">
        <dgm:presLayoutVars>
          <dgm:chMax val="0"/>
          <dgm:bulletEnabled val="1"/>
        </dgm:presLayoutVars>
      </dgm:prSet>
      <dgm:spPr/>
    </dgm:pt>
    <dgm:pt modelId="{C014C31E-1EB2-4336-AB0D-E8141E8BC28D}" type="pres">
      <dgm:prSet presAssocID="{43254E08-2420-40FB-9867-6BDD1DAC2646}" presName="childText" presStyleLbl="revTx" presStyleIdx="0" presStyleCnt="1">
        <dgm:presLayoutVars>
          <dgm:bulletEnabled val="1"/>
        </dgm:presLayoutVars>
      </dgm:prSet>
      <dgm:spPr/>
    </dgm:pt>
  </dgm:ptLst>
  <dgm:cxnLst>
    <dgm:cxn modelId="{A5743307-E172-45EF-834E-B968102C17AC}" type="presOf" srcId="{43254E08-2420-40FB-9867-6BDD1DAC2646}" destId="{AB3AE55B-1140-4E81-A5C4-3B9B6F10DD8A}" srcOrd="0" destOrd="0" presId="urn:microsoft.com/office/officeart/2005/8/layout/vList2"/>
    <dgm:cxn modelId="{96208B1C-32AD-4771-B8C5-716778812ACF}" type="presOf" srcId="{E16DE65E-A679-4C53-B084-7C7F8AE0A2AA}" destId="{C014C31E-1EB2-4336-AB0D-E8141E8BC28D}" srcOrd="0" destOrd="2" presId="urn:microsoft.com/office/officeart/2005/8/layout/vList2"/>
    <dgm:cxn modelId="{245B4E2C-4249-46F2-A5D3-E5C636DA1E94}" srcId="{43254E08-2420-40FB-9867-6BDD1DAC2646}" destId="{5AD982A7-03A3-45C9-98D4-F24434455029}" srcOrd="0" destOrd="0" parTransId="{D26C6B19-0A6F-44FA-9EF0-348BC2DF1EAF}" sibTransId="{10583979-7737-40F5-AE15-7DFD45A6EDAF}"/>
    <dgm:cxn modelId="{9E46DF5C-73C3-4D81-90BD-195828FECB4B}" type="presOf" srcId="{5AD982A7-03A3-45C9-98D4-F24434455029}" destId="{C014C31E-1EB2-4336-AB0D-E8141E8BC28D}" srcOrd="0" destOrd="0" presId="urn:microsoft.com/office/officeart/2005/8/layout/vList2"/>
    <dgm:cxn modelId="{C6639262-332A-4585-8189-A40EA058A1B4}" srcId="{43254E08-2420-40FB-9867-6BDD1DAC2646}" destId="{81F831EA-68DE-425B-878C-152F625F95BD}" srcOrd="3" destOrd="0" parTransId="{8A8D725C-5FF0-4BD7-BD98-7A1EFD06DDDE}" sibTransId="{30B95A4B-B21B-4373-9A54-40D8470B1B69}"/>
    <dgm:cxn modelId="{A25F5A69-447D-46A7-8078-B342B149594E}" type="presOf" srcId="{09C93F81-0576-4B08-8A91-10A34F26489D}" destId="{C014C31E-1EB2-4336-AB0D-E8141E8BC28D}" srcOrd="0" destOrd="1" presId="urn:microsoft.com/office/officeart/2005/8/layout/vList2"/>
    <dgm:cxn modelId="{338A9177-4D6D-4D55-BB10-39E41F67CC35}" type="presOf" srcId="{CD8C5355-301F-4288-AEE1-9A87CB3E1655}" destId="{82E5200D-AF0D-4CD8-9021-389F37EE5442}" srcOrd="0" destOrd="0" presId="urn:microsoft.com/office/officeart/2005/8/layout/vList2"/>
    <dgm:cxn modelId="{F9FEB789-B955-4277-947F-D5964C8D5855}" srcId="{CD8C5355-301F-4288-AEE1-9A87CB3E1655}" destId="{43254E08-2420-40FB-9867-6BDD1DAC2646}" srcOrd="0" destOrd="0" parTransId="{9D46C14E-A7D1-4C26-B4C6-D0BA0C48A98B}" sibTransId="{D5F58777-8E37-494E-9D9B-E3C47FFEBC9B}"/>
    <dgm:cxn modelId="{F0AA968D-F9CD-4DB9-B94E-535CCB6A707E}" srcId="{43254E08-2420-40FB-9867-6BDD1DAC2646}" destId="{09C93F81-0576-4B08-8A91-10A34F26489D}" srcOrd="1" destOrd="0" parTransId="{B0A5BE11-F3A9-451B-A241-DBF28E8DC958}" sibTransId="{950A5106-478D-489D-B299-C7610F7C5D4D}"/>
    <dgm:cxn modelId="{D03C6992-D434-4B96-9734-4B8FFB883F52}" srcId="{43254E08-2420-40FB-9867-6BDD1DAC2646}" destId="{E16DE65E-A679-4C53-B084-7C7F8AE0A2AA}" srcOrd="2" destOrd="0" parTransId="{E5FA1505-01F1-4A2D-B795-D2C8FB65928D}" sibTransId="{7A779E78-BAA6-4C70-8836-3870E3DD097F}"/>
    <dgm:cxn modelId="{3CAA9CCD-EBB6-4832-A124-087FA74655A4}" type="presOf" srcId="{81F831EA-68DE-425B-878C-152F625F95BD}" destId="{C014C31E-1EB2-4336-AB0D-E8141E8BC28D}" srcOrd="0" destOrd="3" presId="urn:microsoft.com/office/officeart/2005/8/layout/vList2"/>
    <dgm:cxn modelId="{2E0472DC-3C4B-4A57-994D-A87460BE426D}" type="presParOf" srcId="{82E5200D-AF0D-4CD8-9021-389F37EE5442}" destId="{AB3AE55B-1140-4E81-A5C4-3B9B6F10DD8A}" srcOrd="0" destOrd="0" presId="urn:microsoft.com/office/officeart/2005/8/layout/vList2"/>
    <dgm:cxn modelId="{EE323C2D-0F55-4FAA-835E-380D2661366F}" type="presParOf" srcId="{82E5200D-AF0D-4CD8-9021-389F37EE5442}" destId="{C014C31E-1EB2-4336-AB0D-E8141E8BC28D}"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8C5355-301F-4288-AEE1-9A87CB3E165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3254E08-2420-40FB-9867-6BDD1DAC2646}">
      <dgm:prSet/>
      <dgm:spPr/>
      <dgm:t>
        <a:bodyPr/>
        <a:lstStyle/>
        <a:p>
          <a:r>
            <a:rPr lang="en-US" dirty="0">
              <a:solidFill>
                <a:schemeClr val="tx1">
                  <a:alpha val="80000"/>
                </a:schemeClr>
              </a:solidFill>
            </a:rPr>
            <a:t>Pour l’employeur :</a:t>
          </a:r>
          <a:endParaRPr lang="en-US" dirty="0"/>
        </a:p>
      </dgm:t>
    </dgm:pt>
    <dgm:pt modelId="{9D46C14E-A7D1-4C26-B4C6-D0BA0C48A98B}" type="parTrans" cxnId="{F9FEB789-B955-4277-947F-D5964C8D5855}">
      <dgm:prSet/>
      <dgm:spPr/>
      <dgm:t>
        <a:bodyPr/>
        <a:lstStyle/>
        <a:p>
          <a:endParaRPr lang="en-US"/>
        </a:p>
      </dgm:t>
    </dgm:pt>
    <dgm:pt modelId="{D5F58777-8E37-494E-9D9B-E3C47FFEBC9B}" type="sibTrans" cxnId="{F9FEB789-B955-4277-947F-D5964C8D5855}">
      <dgm:prSet/>
      <dgm:spPr/>
      <dgm:t>
        <a:bodyPr/>
        <a:lstStyle/>
        <a:p>
          <a:endParaRPr lang="en-US"/>
        </a:p>
      </dgm:t>
    </dgm:pt>
    <dgm:pt modelId="{5AD982A7-03A3-45C9-98D4-F24434455029}">
      <dgm:prSet/>
      <dgm:spPr/>
      <dgm:t>
        <a:bodyPr/>
        <a:lstStyle/>
        <a:p>
          <a:r>
            <a:rPr lang="en-US">
              <a:solidFill>
                <a:schemeClr val="tx1">
                  <a:alpha val="80000"/>
                </a:schemeClr>
              </a:solidFill>
            </a:rPr>
            <a:t>Formaliser les situations de travail de chaque agent</a:t>
          </a:r>
          <a:endParaRPr lang="en-US" dirty="0"/>
        </a:p>
      </dgm:t>
    </dgm:pt>
    <dgm:pt modelId="{D26C6B19-0A6F-44FA-9EF0-348BC2DF1EAF}" type="parTrans" cxnId="{245B4E2C-4249-46F2-A5D3-E5C636DA1E94}">
      <dgm:prSet/>
      <dgm:spPr/>
      <dgm:t>
        <a:bodyPr/>
        <a:lstStyle/>
        <a:p>
          <a:endParaRPr lang="en-US"/>
        </a:p>
      </dgm:t>
    </dgm:pt>
    <dgm:pt modelId="{10583979-7737-40F5-AE15-7DFD45A6EDAF}" type="sibTrans" cxnId="{245B4E2C-4249-46F2-A5D3-E5C636DA1E94}">
      <dgm:prSet/>
      <dgm:spPr/>
      <dgm:t>
        <a:bodyPr/>
        <a:lstStyle/>
        <a:p>
          <a:endParaRPr lang="en-US"/>
        </a:p>
      </dgm:t>
    </dgm:pt>
    <dgm:pt modelId="{4EB8AC4A-54A4-4A14-9F19-81EBBF8CB4CC}">
      <dgm:prSet/>
      <dgm:spPr/>
      <dgm:t>
        <a:bodyPr/>
        <a:lstStyle/>
        <a:p>
          <a:r>
            <a:rPr lang="en-US">
              <a:solidFill>
                <a:schemeClr val="tx1">
                  <a:alpha val="80000"/>
                </a:schemeClr>
              </a:solidFill>
            </a:rPr>
            <a:t>Connaître les contributions de chacun</a:t>
          </a:r>
          <a:endParaRPr lang="en-US" dirty="0">
            <a:solidFill>
              <a:schemeClr val="tx1">
                <a:alpha val="80000"/>
              </a:schemeClr>
            </a:solidFill>
          </a:endParaRPr>
        </a:p>
      </dgm:t>
    </dgm:pt>
    <dgm:pt modelId="{4C9AA60F-ECB7-4BD9-B00C-B57B34C3F5F5}" type="parTrans" cxnId="{412A5A75-7B8E-41F4-AE1B-AA6262BE2ED4}">
      <dgm:prSet/>
      <dgm:spPr/>
      <dgm:t>
        <a:bodyPr/>
        <a:lstStyle/>
        <a:p>
          <a:endParaRPr lang="fr-FR"/>
        </a:p>
      </dgm:t>
    </dgm:pt>
    <dgm:pt modelId="{196D0819-3990-4453-B29D-D030F7A559DF}" type="sibTrans" cxnId="{412A5A75-7B8E-41F4-AE1B-AA6262BE2ED4}">
      <dgm:prSet/>
      <dgm:spPr/>
      <dgm:t>
        <a:bodyPr/>
        <a:lstStyle/>
        <a:p>
          <a:endParaRPr lang="fr-FR"/>
        </a:p>
      </dgm:t>
    </dgm:pt>
    <dgm:pt modelId="{E57382EE-4206-403F-AD8E-4CDBBB3045A5}">
      <dgm:prSet/>
      <dgm:spPr/>
      <dgm:t>
        <a:bodyPr/>
        <a:lstStyle/>
        <a:p>
          <a:r>
            <a:rPr lang="en-US">
              <a:solidFill>
                <a:schemeClr val="tx1">
                  <a:alpha val="80000"/>
                </a:schemeClr>
              </a:solidFill>
            </a:rPr>
            <a:t>Organiser les services</a:t>
          </a:r>
          <a:endParaRPr lang="en-US" dirty="0">
            <a:solidFill>
              <a:schemeClr val="tx1">
                <a:alpha val="80000"/>
              </a:schemeClr>
            </a:solidFill>
          </a:endParaRPr>
        </a:p>
      </dgm:t>
    </dgm:pt>
    <dgm:pt modelId="{FD4C3488-F2E9-4DF0-9992-3525D34CFD9B}" type="parTrans" cxnId="{9FCD4468-82E7-4F6D-AB3B-D5165C3B9D5F}">
      <dgm:prSet/>
      <dgm:spPr/>
      <dgm:t>
        <a:bodyPr/>
        <a:lstStyle/>
        <a:p>
          <a:endParaRPr lang="fr-FR"/>
        </a:p>
      </dgm:t>
    </dgm:pt>
    <dgm:pt modelId="{4D59053E-29D7-428B-816C-33450DF9CC1C}" type="sibTrans" cxnId="{9FCD4468-82E7-4F6D-AB3B-D5165C3B9D5F}">
      <dgm:prSet/>
      <dgm:spPr/>
      <dgm:t>
        <a:bodyPr/>
        <a:lstStyle/>
        <a:p>
          <a:endParaRPr lang="fr-FR"/>
        </a:p>
      </dgm:t>
    </dgm:pt>
    <dgm:pt modelId="{67C736BC-A555-4BA9-8EE2-E040C05725F2}">
      <dgm:prSet/>
      <dgm:spPr/>
      <dgm:t>
        <a:bodyPr/>
        <a:lstStyle/>
        <a:p>
          <a:r>
            <a:rPr lang="en-US">
              <a:solidFill>
                <a:schemeClr val="tx1">
                  <a:alpha val="80000"/>
                </a:schemeClr>
              </a:solidFill>
            </a:rPr>
            <a:t>Anticiper les mobilités</a:t>
          </a:r>
          <a:endParaRPr lang="en-US" dirty="0">
            <a:solidFill>
              <a:schemeClr val="tx1">
                <a:alpha val="80000"/>
              </a:schemeClr>
            </a:solidFill>
          </a:endParaRPr>
        </a:p>
      </dgm:t>
    </dgm:pt>
    <dgm:pt modelId="{79697D21-8D54-462F-860B-E4AB169B399C}" type="parTrans" cxnId="{A15FD2A1-6082-4FB7-9987-3BA9D3D771F5}">
      <dgm:prSet/>
      <dgm:spPr/>
      <dgm:t>
        <a:bodyPr/>
        <a:lstStyle/>
        <a:p>
          <a:endParaRPr lang="fr-FR"/>
        </a:p>
      </dgm:t>
    </dgm:pt>
    <dgm:pt modelId="{FC25FB06-32F1-41F2-950D-181895CAAE75}" type="sibTrans" cxnId="{A15FD2A1-6082-4FB7-9987-3BA9D3D771F5}">
      <dgm:prSet/>
      <dgm:spPr/>
      <dgm:t>
        <a:bodyPr/>
        <a:lstStyle/>
        <a:p>
          <a:endParaRPr lang="fr-FR"/>
        </a:p>
      </dgm:t>
    </dgm:pt>
    <dgm:pt modelId="{979123B3-2AB3-4B82-A2A7-5440D073C0DD}">
      <dgm:prSet/>
      <dgm:spPr/>
      <dgm:t>
        <a:bodyPr/>
        <a:lstStyle/>
        <a:p>
          <a:r>
            <a:rPr lang="en-US" dirty="0" err="1">
              <a:solidFill>
                <a:schemeClr val="tx1">
                  <a:alpha val="80000"/>
                </a:schemeClr>
              </a:solidFill>
            </a:rPr>
            <a:t>Améliorer</a:t>
          </a:r>
          <a:r>
            <a:rPr lang="en-US" dirty="0">
              <a:solidFill>
                <a:schemeClr val="tx1">
                  <a:alpha val="80000"/>
                </a:schemeClr>
              </a:solidFill>
            </a:rPr>
            <a:t> les </a:t>
          </a:r>
          <a:r>
            <a:rPr lang="en-US" dirty="0" err="1">
              <a:solidFill>
                <a:schemeClr val="tx1">
                  <a:alpha val="80000"/>
                </a:schemeClr>
              </a:solidFill>
            </a:rPr>
            <a:t>recrutements</a:t>
          </a:r>
          <a:endParaRPr lang="en-US" dirty="0">
            <a:solidFill>
              <a:schemeClr val="tx1">
                <a:alpha val="80000"/>
              </a:schemeClr>
            </a:solidFill>
          </a:endParaRPr>
        </a:p>
      </dgm:t>
    </dgm:pt>
    <dgm:pt modelId="{2452D81F-F143-4688-AF0A-5A2AE26F6F2B}" type="parTrans" cxnId="{9893CF05-A365-426E-AB03-1505C675F49E}">
      <dgm:prSet/>
      <dgm:spPr/>
      <dgm:t>
        <a:bodyPr/>
        <a:lstStyle/>
        <a:p>
          <a:endParaRPr lang="fr-FR"/>
        </a:p>
      </dgm:t>
    </dgm:pt>
    <dgm:pt modelId="{A2BDA0D2-6B5A-49F8-9015-8D29810B453D}" type="sibTrans" cxnId="{9893CF05-A365-426E-AB03-1505C675F49E}">
      <dgm:prSet/>
      <dgm:spPr/>
      <dgm:t>
        <a:bodyPr/>
        <a:lstStyle/>
        <a:p>
          <a:endParaRPr lang="fr-FR"/>
        </a:p>
      </dgm:t>
    </dgm:pt>
    <dgm:pt modelId="{82E5200D-AF0D-4CD8-9021-389F37EE5442}" type="pres">
      <dgm:prSet presAssocID="{CD8C5355-301F-4288-AEE1-9A87CB3E1655}" presName="linear" presStyleCnt="0">
        <dgm:presLayoutVars>
          <dgm:animLvl val="lvl"/>
          <dgm:resizeHandles val="exact"/>
        </dgm:presLayoutVars>
      </dgm:prSet>
      <dgm:spPr/>
    </dgm:pt>
    <dgm:pt modelId="{AB3AE55B-1140-4E81-A5C4-3B9B6F10DD8A}" type="pres">
      <dgm:prSet presAssocID="{43254E08-2420-40FB-9867-6BDD1DAC2646}" presName="parentText" presStyleLbl="node1" presStyleIdx="0" presStyleCnt="1">
        <dgm:presLayoutVars>
          <dgm:chMax val="0"/>
          <dgm:bulletEnabled val="1"/>
        </dgm:presLayoutVars>
      </dgm:prSet>
      <dgm:spPr/>
    </dgm:pt>
    <dgm:pt modelId="{C014C31E-1EB2-4336-AB0D-E8141E8BC28D}" type="pres">
      <dgm:prSet presAssocID="{43254E08-2420-40FB-9867-6BDD1DAC2646}" presName="childText" presStyleLbl="revTx" presStyleIdx="0" presStyleCnt="1">
        <dgm:presLayoutVars>
          <dgm:bulletEnabled val="1"/>
        </dgm:presLayoutVars>
      </dgm:prSet>
      <dgm:spPr/>
    </dgm:pt>
  </dgm:ptLst>
  <dgm:cxnLst>
    <dgm:cxn modelId="{27ECC503-A603-47D3-A616-2D7BF1F47334}" type="presOf" srcId="{4EB8AC4A-54A4-4A14-9F19-81EBBF8CB4CC}" destId="{C014C31E-1EB2-4336-AB0D-E8141E8BC28D}" srcOrd="0" destOrd="1" presId="urn:microsoft.com/office/officeart/2005/8/layout/vList2"/>
    <dgm:cxn modelId="{9893CF05-A365-426E-AB03-1505C675F49E}" srcId="{43254E08-2420-40FB-9867-6BDD1DAC2646}" destId="{979123B3-2AB3-4B82-A2A7-5440D073C0DD}" srcOrd="4" destOrd="0" parTransId="{2452D81F-F143-4688-AF0A-5A2AE26F6F2B}" sibTransId="{A2BDA0D2-6B5A-49F8-9015-8D29810B453D}"/>
    <dgm:cxn modelId="{A5743307-E172-45EF-834E-B968102C17AC}" type="presOf" srcId="{43254E08-2420-40FB-9867-6BDD1DAC2646}" destId="{AB3AE55B-1140-4E81-A5C4-3B9B6F10DD8A}" srcOrd="0" destOrd="0" presId="urn:microsoft.com/office/officeart/2005/8/layout/vList2"/>
    <dgm:cxn modelId="{14B35D1A-E8BD-4291-BB14-F1727B3E6ED0}" type="presOf" srcId="{E57382EE-4206-403F-AD8E-4CDBBB3045A5}" destId="{C014C31E-1EB2-4336-AB0D-E8141E8BC28D}" srcOrd="0" destOrd="2" presId="urn:microsoft.com/office/officeart/2005/8/layout/vList2"/>
    <dgm:cxn modelId="{245B4E2C-4249-46F2-A5D3-E5C636DA1E94}" srcId="{43254E08-2420-40FB-9867-6BDD1DAC2646}" destId="{5AD982A7-03A3-45C9-98D4-F24434455029}" srcOrd="0" destOrd="0" parTransId="{D26C6B19-0A6F-44FA-9EF0-348BC2DF1EAF}" sibTransId="{10583979-7737-40F5-AE15-7DFD45A6EDAF}"/>
    <dgm:cxn modelId="{9E46DF5C-73C3-4D81-90BD-195828FECB4B}" type="presOf" srcId="{5AD982A7-03A3-45C9-98D4-F24434455029}" destId="{C014C31E-1EB2-4336-AB0D-E8141E8BC28D}" srcOrd="0" destOrd="0" presId="urn:microsoft.com/office/officeart/2005/8/layout/vList2"/>
    <dgm:cxn modelId="{9FCD4468-82E7-4F6D-AB3B-D5165C3B9D5F}" srcId="{43254E08-2420-40FB-9867-6BDD1DAC2646}" destId="{E57382EE-4206-403F-AD8E-4CDBBB3045A5}" srcOrd="2" destOrd="0" parTransId="{FD4C3488-F2E9-4DF0-9992-3525D34CFD9B}" sibTransId="{4D59053E-29D7-428B-816C-33450DF9CC1C}"/>
    <dgm:cxn modelId="{02B5A04F-AFC2-4336-9F42-48FA471481E9}" type="presOf" srcId="{67C736BC-A555-4BA9-8EE2-E040C05725F2}" destId="{C014C31E-1EB2-4336-AB0D-E8141E8BC28D}" srcOrd="0" destOrd="3" presId="urn:microsoft.com/office/officeart/2005/8/layout/vList2"/>
    <dgm:cxn modelId="{412A5A75-7B8E-41F4-AE1B-AA6262BE2ED4}" srcId="{43254E08-2420-40FB-9867-6BDD1DAC2646}" destId="{4EB8AC4A-54A4-4A14-9F19-81EBBF8CB4CC}" srcOrd="1" destOrd="0" parTransId="{4C9AA60F-ECB7-4BD9-B00C-B57B34C3F5F5}" sibTransId="{196D0819-3990-4453-B29D-D030F7A559DF}"/>
    <dgm:cxn modelId="{338A9177-4D6D-4D55-BB10-39E41F67CC35}" type="presOf" srcId="{CD8C5355-301F-4288-AEE1-9A87CB3E1655}" destId="{82E5200D-AF0D-4CD8-9021-389F37EE5442}" srcOrd="0" destOrd="0" presId="urn:microsoft.com/office/officeart/2005/8/layout/vList2"/>
    <dgm:cxn modelId="{F9FEB789-B955-4277-947F-D5964C8D5855}" srcId="{CD8C5355-301F-4288-AEE1-9A87CB3E1655}" destId="{43254E08-2420-40FB-9867-6BDD1DAC2646}" srcOrd="0" destOrd="0" parTransId="{9D46C14E-A7D1-4C26-B4C6-D0BA0C48A98B}" sibTransId="{D5F58777-8E37-494E-9D9B-E3C47FFEBC9B}"/>
    <dgm:cxn modelId="{9DA2F598-EEED-4BCC-814E-A82035C4AB1D}" type="presOf" srcId="{979123B3-2AB3-4B82-A2A7-5440D073C0DD}" destId="{C014C31E-1EB2-4336-AB0D-E8141E8BC28D}" srcOrd="0" destOrd="4" presId="urn:microsoft.com/office/officeart/2005/8/layout/vList2"/>
    <dgm:cxn modelId="{A15FD2A1-6082-4FB7-9987-3BA9D3D771F5}" srcId="{43254E08-2420-40FB-9867-6BDD1DAC2646}" destId="{67C736BC-A555-4BA9-8EE2-E040C05725F2}" srcOrd="3" destOrd="0" parTransId="{79697D21-8D54-462F-860B-E4AB169B399C}" sibTransId="{FC25FB06-32F1-41F2-950D-181895CAAE75}"/>
    <dgm:cxn modelId="{2E0472DC-3C4B-4A57-994D-A87460BE426D}" type="presParOf" srcId="{82E5200D-AF0D-4CD8-9021-389F37EE5442}" destId="{AB3AE55B-1140-4E81-A5C4-3B9B6F10DD8A}" srcOrd="0" destOrd="0" presId="urn:microsoft.com/office/officeart/2005/8/layout/vList2"/>
    <dgm:cxn modelId="{EE323C2D-0F55-4FAA-835E-380D2661366F}" type="presParOf" srcId="{82E5200D-AF0D-4CD8-9021-389F37EE5442}" destId="{C014C31E-1EB2-4336-AB0D-E8141E8BC28D}"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D03EE3-527B-49E5-BEA1-15EBFF407395}"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F2151F13-03EA-42B7-ADA6-B31B1099F28D}">
      <dgm:prSet/>
      <dgm:spPr/>
      <dgm:t>
        <a:bodyPr/>
        <a:lstStyle/>
        <a:p>
          <a:r>
            <a:rPr lang="en-US"/>
            <a:t>Le responsable fait valider la fiche de poste par sa hiérarchie et informe l’agent lorsque la fiche est validée</a:t>
          </a:r>
        </a:p>
      </dgm:t>
    </dgm:pt>
    <dgm:pt modelId="{B8654C47-6269-4AB5-A1A9-B6DEC47515CF}" type="parTrans" cxnId="{59398B6D-EFBA-4863-9322-6A75AADDC026}">
      <dgm:prSet/>
      <dgm:spPr/>
      <dgm:t>
        <a:bodyPr/>
        <a:lstStyle/>
        <a:p>
          <a:endParaRPr lang="en-US"/>
        </a:p>
      </dgm:t>
    </dgm:pt>
    <dgm:pt modelId="{E5C7A7E3-923B-48AE-B637-FDB4F04C4227}" type="sibTrans" cxnId="{59398B6D-EFBA-4863-9322-6A75AADDC026}">
      <dgm:prSet/>
      <dgm:spPr/>
      <dgm:t>
        <a:bodyPr/>
        <a:lstStyle/>
        <a:p>
          <a:endParaRPr lang="en-US"/>
        </a:p>
      </dgm:t>
    </dgm:pt>
    <dgm:pt modelId="{0508412C-592F-471A-97F9-82739AFA2839}">
      <dgm:prSet/>
      <dgm:spPr/>
      <dgm:t>
        <a:bodyPr/>
        <a:lstStyle/>
        <a:p>
          <a:r>
            <a:rPr lang="en-US" dirty="0"/>
            <a:t>La version </a:t>
          </a:r>
          <a:r>
            <a:rPr lang="en-US" dirty="0" err="1"/>
            <a:t>définitive</a:t>
          </a:r>
          <a:r>
            <a:rPr lang="en-US" dirty="0"/>
            <a:t> de la fiche de poste </a:t>
          </a:r>
        </a:p>
        <a:p>
          <a:r>
            <a:rPr lang="en-US" dirty="0"/>
            <a:t>est </a:t>
          </a:r>
          <a:r>
            <a:rPr lang="en-US" dirty="0" err="1"/>
            <a:t>notifiée</a:t>
          </a:r>
          <a:r>
            <a:rPr lang="en-US" dirty="0"/>
            <a:t> à l’agent</a:t>
          </a:r>
        </a:p>
      </dgm:t>
    </dgm:pt>
    <dgm:pt modelId="{A88C1F6B-52A3-4D2A-8C06-00253A850E69}" type="parTrans" cxnId="{E75C4D59-9AD7-4EE8-97A7-33DAF77B1C1A}">
      <dgm:prSet/>
      <dgm:spPr/>
      <dgm:t>
        <a:bodyPr/>
        <a:lstStyle/>
        <a:p>
          <a:endParaRPr lang="en-US"/>
        </a:p>
      </dgm:t>
    </dgm:pt>
    <dgm:pt modelId="{6DC1D301-7CC7-4CC0-BDB3-B381D015EB84}" type="sibTrans" cxnId="{E75C4D59-9AD7-4EE8-97A7-33DAF77B1C1A}">
      <dgm:prSet/>
      <dgm:spPr/>
      <dgm:t>
        <a:bodyPr/>
        <a:lstStyle/>
        <a:p>
          <a:endParaRPr lang="en-US"/>
        </a:p>
      </dgm:t>
    </dgm:pt>
    <dgm:pt modelId="{03DF905E-73A8-430D-8972-366A112128D5}">
      <dgm:prSet/>
      <dgm:spPr/>
      <dgm:t>
        <a:bodyPr/>
        <a:lstStyle/>
        <a:p>
          <a:r>
            <a:rPr lang="en-US"/>
            <a:t>Si des modifications sont apportées par la hiérarchie, le responsable fait relire la fiche de poste à l’agent</a:t>
          </a:r>
        </a:p>
      </dgm:t>
    </dgm:pt>
    <dgm:pt modelId="{824AA288-5C74-45E9-9F4B-3169329E05D9}" type="parTrans" cxnId="{57640745-C952-484A-86CE-5C42B3E719C7}">
      <dgm:prSet/>
      <dgm:spPr/>
      <dgm:t>
        <a:bodyPr/>
        <a:lstStyle/>
        <a:p>
          <a:endParaRPr lang="en-US"/>
        </a:p>
      </dgm:t>
    </dgm:pt>
    <dgm:pt modelId="{82E1FA39-9518-4EBE-9559-77EBA885DAE9}" type="sibTrans" cxnId="{57640745-C952-484A-86CE-5C42B3E719C7}">
      <dgm:prSet/>
      <dgm:spPr/>
      <dgm:t>
        <a:bodyPr/>
        <a:lstStyle/>
        <a:p>
          <a:endParaRPr lang="en-US"/>
        </a:p>
      </dgm:t>
    </dgm:pt>
    <dgm:pt modelId="{A8CB861D-416A-4366-8159-1CD9AEFA10E3}" type="pres">
      <dgm:prSet presAssocID="{43D03EE3-527B-49E5-BEA1-15EBFF407395}" presName="Name0" presStyleCnt="0">
        <dgm:presLayoutVars>
          <dgm:dir/>
          <dgm:animLvl val="lvl"/>
          <dgm:resizeHandles val="exact"/>
        </dgm:presLayoutVars>
      </dgm:prSet>
      <dgm:spPr/>
    </dgm:pt>
    <dgm:pt modelId="{97827C1D-4768-42F4-ADA7-D1BF375E53D2}" type="pres">
      <dgm:prSet presAssocID="{03DF905E-73A8-430D-8972-366A112128D5}" presName="boxAndChildren" presStyleCnt="0"/>
      <dgm:spPr/>
    </dgm:pt>
    <dgm:pt modelId="{8A9745B2-3B30-4184-92A6-1645A8C18D1A}" type="pres">
      <dgm:prSet presAssocID="{03DF905E-73A8-430D-8972-366A112128D5}" presName="parentTextBox" presStyleLbl="node1" presStyleIdx="0" presStyleCnt="3"/>
      <dgm:spPr/>
    </dgm:pt>
    <dgm:pt modelId="{723BF855-6CFB-4B8E-9FD5-8DD3CC11BE91}" type="pres">
      <dgm:prSet presAssocID="{6DC1D301-7CC7-4CC0-BDB3-B381D015EB84}" presName="sp" presStyleCnt="0"/>
      <dgm:spPr/>
    </dgm:pt>
    <dgm:pt modelId="{46CFDDF2-924A-428A-8522-7003E1F92122}" type="pres">
      <dgm:prSet presAssocID="{0508412C-592F-471A-97F9-82739AFA2839}" presName="arrowAndChildren" presStyleCnt="0"/>
      <dgm:spPr/>
    </dgm:pt>
    <dgm:pt modelId="{60935A91-ABE7-41F6-ADDF-2ABF8204AD80}" type="pres">
      <dgm:prSet presAssocID="{0508412C-592F-471A-97F9-82739AFA2839}" presName="parentTextArrow" presStyleLbl="node1" presStyleIdx="1" presStyleCnt="3"/>
      <dgm:spPr/>
    </dgm:pt>
    <dgm:pt modelId="{EB3A8497-A859-4667-A125-4C9179A3EA2F}" type="pres">
      <dgm:prSet presAssocID="{E5C7A7E3-923B-48AE-B637-FDB4F04C4227}" presName="sp" presStyleCnt="0"/>
      <dgm:spPr/>
    </dgm:pt>
    <dgm:pt modelId="{6F597043-F66A-4B50-8611-BCE606BDC511}" type="pres">
      <dgm:prSet presAssocID="{F2151F13-03EA-42B7-ADA6-B31B1099F28D}" presName="arrowAndChildren" presStyleCnt="0"/>
      <dgm:spPr/>
    </dgm:pt>
    <dgm:pt modelId="{0E771927-1A4B-4F80-8217-919DE28562F9}" type="pres">
      <dgm:prSet presAssocID="{F2151F13-03EA-42B7-ADA6-B31B1099F28D}" presName="parentTextArrow" presStyleLbl="node1" presStyleIdx="2" presStyleCnt="3"/>
      <dgm:spPr/>
    </dgm:pt>
  </dgm:ptLst>
  <dgm:cxnLst>
    <dgm:cxn modelId="{E8ECE705-7826-4186-9AEE-1B0661CF98C3}" type="presOf" srcId="{43D03EE3-527B-49E5-BEA1-15EBFF407395}" destId="{A8CB861D-416A-4366-8159-1CD9AEFA10E3}" srcOrd="0" destOrd="0" presId="urn:microsoft.com/office/officeart/2005/8/layout/process4"/>
    <dgm:cxn modelId="{DC986F0D-F684-487F-993F-479D0C91D538}" type="presOf" srcId="{F2151F13-03EA-42B7-ADA6-B31B1099F28D}" destId="{0E771927-1A4B-4F80-8217-919DE28562F9}" srcOrd="0" destOrd="0" presId="urn:microsoft.com/office/officeart/2005/8/layout/process4"/>
    <dgm:cxn modelId="{57640745-C952-484A-86CE-5C42B3E719C7}" srcId="{43D03EE3-527B-49E5-BEA1-15EBFF407395}" destId="{03DF905E-73A8-430D-8972-366A112128D5}" srcOrd="2" destOrd="0" parTransId="{824AA288-5C74-45E9-9F4B-3169329E05D9}" sibTransId="{82E1FA39-9518-4EBE-9559-77EBA885DAE9}"/>
    <dgm:cxn modelId="{59398B6D-EFBA-4863-9322-6A75AADDC026}" srcId="{43D03EE3-527B-49E5-BEA1-15EBFF407395}" destId="{F2151F13-03EA-42B7-ADA6-B31B1099F28D}" srcOrd="0" destOrd="0" parTransId="{B8654C47-6269-4AB5-A1A9-B6DEC47515CF}" sibTransId="{E5C7A7E3-923B-48AE-B637-FDB4F04C4227}"/>
    <dgm:cxn modelId="{E75C4D59-9AD7-4EE8-97A7-33DAF77B1C1A}" srcId="{43D03EE3-527B-49E5-BEA1-15EBFF407395}" destId="{0508412C-592F-471A-97F9-82739AFA2839}" srcOrd="1" destOrd="0" parTransId="{A88C1F6B-52A3-4D2A-8C06-00253A850E69}" sibTransId="{6DC1D301-7CC7-4CC0-BDB3-B381D015EB84}"/>
    <dgm:cxn modelId="{F92C56B5-4244-468A-9FC8-F2DC3A06AB72}" type="presOf" srcId="{0508412C-592F-471A-97F9-82739AFA2839}" destId="{60935A91-ABE7-41F6-ADDF-2ABF8204AD80}" srcOrd="0" destOrd="0" presId="urn:microsoft.com/office/officeart/2005/8/layout/process4"/>
    <dgm:cxn modelId="{049BF3B7-5E49-4155-8119-A76C70A1F243}" type="presOf" srcId="{03DF905E-73A8-430D-8972-366A112128D5}" destId="{8A9745B2-3B30-4184-92A6-1645A8C18D1A}" srcOrd="0" destOrd="0" presId="urn:microsoft.com/office/officeart/2005/8/layout/process4"/>
    <dgm:cxn modelId="{F205D65C-F39B-4AA3-9E6D-954C6F01456F}" type="presParOf" srcId="{A8CB861D-416A-4366-8159-1CD9AEFA10E3}" destId="{97827C1D-4768-42F4-ADA7-D1BF375E53D2}" srcOrd="0" destOrd="0" presId="urn:microsoft.com/office/officeart/2005/8/layout/process4"/>
    <dgm:cxn modelId="{E806F6ED-0752-4D4D-8CD1-581FEE4C8BFE}" type="presParOf" srcId="{97827C1D-4768-42F4-ADA7-D1BF375E53D2}" destId="{8A9745B2-3B30-4184-92A6-1645A8C18D1A}" srcOrd="0" destOrd="0" presId="urn:microsoft.com/office/officeart/2005/8/layout/process4"/>
    <dgm:cxn modelId="{A6B52D79-427A-488D-AADC-04C1534C6A4C}" type="presParOf" srcId="{A8CB861D-416A-4366-8159-1CD9AEFA10E3}" destId="{723BF855-6CFB-4B8E-9FD5-8DD3CC11BE91}" srcOrd="1" destOrd="0" presId="urn:microsoft.com/office/officeart/2005/8/layout/process4"/>
    <dgm:cxn modelId="{C2DF03AD-317E-4F02-B883-C40BBAADA08D}" type="presParOf" srcId="{A8CB861D-416A-4366-8159-1CD9AEFA10E3}" destId="{46CFDDF2-924A-428A-8522-7003E1F92122}" srcOrd="2" destOrd="0" presId="urn:microsoft.com/office/officeart/2005/8/layout/process4"/>
    <dgm:cxn modelId="{742E92D1-A94D-4E19-AD74-C58A5D9073B6}" type="presParOf" srcId="{46CFDDF2-924A-428A-8522-7003E1F92122}" destId="{60935A91-ABE7-41F6-ADDF-2ABF8204AD80}" srcOrd="0" destOrd="0" presId="urn:microsoft.com/office/officeart/2005/8/layout/process4"/>
    <dgm:cxn modelId="{F9A3695E-7C48-4919-842A-60D2619F06F3}" type="presParOf" srcId="{A8CB861D-416A-4366-8159-1CD9AEFA10E3}" destId="{EB3A8497-A859-4667-A125-4C9179A3EA2F}" srcOrd="3" destOrd="0" presId="urn:microsoft.com/office/officeart/2005/8/layout/process4"/>
    <dgm:cxn modelId="{33B44E68-EF10-43B5-A52C-EAF6772826B7}" type="presParOf" srcId="{A8CB861D-416A-4366-8159-1CD9AEFA10E3}" destId="{6F597043-F66A-4B50-8611-BCE606BDC511}" srcOrd="4" destOrd="0" presId="urn:microsoft.com/office/officeart/2005/8/layout/process4"/>
    <dgm:cxn modelId="{73020628-A46E-41E4-AC4A-632FB7536DBC}" type="presParOf" srcId="{6F597043-F66A-4B50-8611-BCE606BDC511}" destId="{0E771927-1A4B-4F80-8217-919DE28562F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7DDBCB-028E-4C3B-88FE-8C5FBFC53389}"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0205D00D-5D44-41D9-B397-88A4048AF4B6}">
      <dgm:prSet/>
      <dgm:spPr/>
      <dgm:t>
        <a:bodyPr/>
        <a:lstStyle/>
        <a:p>
          <a:pPr>
            <a:lnSpc>
              <a:spcPct val="100000"/>
            </a:lnSpc>
          </a:pPr>
          <a:r>
            <a:rPr lang="fr-FR"/>
            <a:t>La fiche de poste doit vivre en fonction de l’évolution du service et des missions de l’agent pour rester un outil permanent aux yeux de tous </a:t>
          </a:r>
          <a:endParaRPr lang="en-US"/>
        </a:p>
      </dgm:t>
    </dgm:pt>
    <dgm:pt modelId="{D7A8CC8F-E917-4DF4-8E4B-5423867B285F}" type="parTrans" cxnId="{F6FDD590-121D-47F9-8D8F-487285B157AB}">
      <dgm:prSet/>
      <dgm:spPr/>
      <dgm:t>
        <a:bodyPr/>
        <a:lstStyle/>
        <a:p>
          <a:endParaRPr lang="en-US"/>
        </a:p>
      </dgm:t>
    </dgm:pt>
    <dgm:pt modelId="{E5A47209-1C48-40F2-982F-00F501BDB657}" type="sibTrans" cxnId="{F6FDD590-121D-47F9-8D8F-487285B157AB}">
      <dgm:prSet/>
      <dgm:spPr/>
      <dgm:t>
        <a:bodyPr/>
        <a:lstStyle/>
        <a:p>
          <a:endParaRPr lang="en-US"/>
        </a:p>
      </dgm:t>
    </dgm:pt>
    <dgm:pt modelId="{70BE657E-49C5-4296-87FB-BDC692306D84}">
      <dgm:prSet/>
      <dgm:spPr/>
      <dgm:t>
        <a:bodyPr/>
        <a:lstStyle/>
        <a:p>
          <a:pPr>
            <a:lnSpc>
              <a:spcPct val="100000"/>
            </a:lnSpc>
          </a:pPr>
          <a:r>
            <a:rPr lang="fr-FR" dirty="0"/>
            <a:t>La fiche de poste est révisée lors d’une promotion, d’un avancement de grade etc..</a:t>
          </a:r>
          <a:endParaRPr lang="en-US" dirty="0"/>
        </a:p>
      </dgm:t>
    </dgm:pt>
    <dgm:pt modelId="{F7782006-6EA6-4FA9-A5EB-27BF0BA88E1A}" type="parTrans" cxnId="{1A013A75-07CB-4113-8163-8F0065480EAC}">
      <dgm:prSet/>
      <dgm:spPr/>
      <dgm:t>
        <a:bodyPr/>
        <a:lstStyle/>
        <a:p>
          <a:endParaRPr lang="en-US"/>
        </a:p>
      </dgm:t>
    </dgm:pt>
    <dgm:pt modelId="{F8369C47-3AB2-49B7-A27F-7CAE5661C8A8}" type="sibTrans" cxnId="{1A013A75-07CB-4113-8163-8F0065480EAC}">
      <dgm:prSet/>
      <dgm:spPr/>
      <dgm:t>
        <a:bodyPr/>
        <a:lstStyle/>
        <a:p>
          <a:endParaRPr lang="en-US"/>
        </a:p>
      </dgm:t>
    </dgm:pt>
    <dgm:pt modelId="{1C8FFE3A-04B4-43B7-B130-4319CEC8E006}" type="pres">
      <dgm:prSet presAssocID="{8A7DDBCB-028E-4C3B-88FE-8C5FBFC53389}" presName="root" presStyleCnt="0">
        <dgm:presLayoutVars>
          <dgm:dir/>
          <dgm:resizeHandles val="exact"/>
        </dgm:presLayoutVars>
      </dgm:prSet>
      <dgm:spPr/>
    </dgm:pt>
    <dgm:pt modelId="{8C257F08-AB82-4945-97BA-238751B19CFE}" type="pres">
      <dgm:prSet presAssocID="{0205D00D-5D44-41D9-B397-88A4048AF4B6}" presName="compNode" presStyleCnt="0"/>
      <dgm:spPr/>
    </dgm:pt>
    <dgm:pt modelId="{6BEF9320-C13F-46A2-A57A-B3ADD4E6F017}" type="pres">
      <dgm:prSet presAssocID="{0205D00D-5D44-41D9-B397-88A4048AF4B6}" presName="bgRect" presStyleLbl="bgShp" presStyleIdx="0" presStyleCnt="2"/>
      <dgm:spPr/>
    </dgm:pt>
    <dgm:pt modelId="{5D44B44D-19F4-4300-B359-923CE4465165}" type="pres">
      <dgm:prSet presAssocID="{0205D00D-5D44-41D9-B397-88A4048AF4B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D30ECF13-DCD6-4208-9D19-30D80DEAFBE9}" type="pres">
      <dgm:prSet presAssocID="{0205D00D-5D44-41D9-B397-88A4048AF4B6}" presName="spaceRect" presStyleCnt="0"/>
      <dgm:spPr/>
    </dgm:pt>
    <dgm:pt modelId="{2CE35C53-AFC7-45BA-8732-A9F892BABAE1}" type="pres">
      <dgm:prSet presAssocID="{0205D00D-5D44-41D9-B397-88A4048AF4B6}" presName="parTx" presStyleLbl="revTx" presStyleIdx="0" presStyleCnt="2">
        <dgm:presLayoutVars>
          <dgm:chMax val="0"/>
          <dgm:chPref val="0"/>
        </dgm:presLayoutVars>
      </dgm:prSet>
      <dgm:spPr/>
    </dgm:pt>
    <dgm:pt modelId="{BA7157E3-9A28-4815-B20D-0FC4FF1739FB}" type="pres">
      <dgm:prSet presAssocID="{E5A47209-1C48-40F2-982F-00F501BDB657}" presName="sibTrans" presStyleCnt="0"/>
      <dgm:spPr/>
    </dgm:pt>
    <dgm:pt modelId="{D039B364-616C-40A1-9309-C61E6F699038}" type="pres">
      <dgm:prSet presAssocID="{70BE657E-49C5-4296-87FB-BDC692306D84}" presName="compNode" presStyleCnt="0"/>
      <dgm:spPr/>
    </dgm:pt>
    <dgm:pt modelId="{A99DBCB1-E8BF-4C5A-83F7-E46E2E98C7FD}" type="pres">
      <dgm:prSet presAssocID="{70BE657E-49C5-4296-87FB-BDC692306D84}" presName="bgRect" presStyleLbl="bgShp" presStyleIdx="1" presStyleCnt="2"/>
      <dgm:spPr/>
    </dgm:pt>
    <dgm:pt modelId="{4AD89A97-F673-4490-9246-1B2815D120E1}" type="pres">
      <dgm:prSet presAssocID="{70BE657E-49C5-4296-87FB-BDC692306D8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ck"/>
        </a:ext>
      </dgm:extLst>
    </dgm:pt>
    <dgm:pt modelId="{B369F8FA-FA9A-4966-A63F-E9582FBE9D9F}" type="pres">
      <dgm:prSet presAssocID="{70BE657E-49C5-4296-87FB-BDC692306D84}" presName="spaceRect" presStyleCnt="0"/>
      <dgm:spPr/>
    </dgm:pt>
    <dgm:pt modelId="{60F2885F-05D6-410C-9A38-A54FCBE02D16}" type="pres">
      <dgm:prSet presAssocID="{70BE657E-49C5-4296-87FB-BDC692306D84}" presName="parTx" presStyleLbl="revTx" presStyleIdx="1" presStyleCnt="2">
        <dgm:presLayoutVars>
          <dgm:chMax val="0"/>
          <dgm:chPref val="0"/>
        </dgm:presLayoutVars>
      </dgm:prSet>
      <dgm:spPr/>
    </dgm:pt>
  </dgm:ptLst>
  <dgm:cxnLst>
    <dgm:cxn modelId="{4F752A23-7192-4C67-A11D-9D9C3BA762AF}" type="presOf" srcId="{70BE657E-49C5-4296-87FB-BDC692306D84}" destId="{60F2885F-05D6-410C-9A38-A54FCBE02D16}" srcOrd="0" destOrd="0" presId="urn:microsoft.com/office/officeart/2018/2/layout/IconVerticalSolidList"/>
    <dgm:cxn modelId="{1A013A75-07CB-4113-8163-8F0065480EAC}" srcId="{8A7DDBCB-028E-4C3B-88FE-8C5FBFC53389}" destId="{70BE657E-49C5-4296-87FB-BDC692306D84}" srcOrd="1" destOrd="0" parTransId="{F7782006-6EA6-4FA9-A5EB-27BF0BA88E1A}" sibTransId="{F8369C47-3AB2-49B7-A27F-7CAE5661C8A8}"/>
    <dgm:cxn modelId="{F6FDD590-121D-47F9-8D8F-487285B157AB}" srcId="{8A7DDBCB-028E-4C3B-88FE-8C5FBFC53389}" destId="{0205D00D-5D44-41D9-B397-88A4048AF4B6}" srcOrd="0" destOrd="0" parTransId="{D7A8CC8F-E917-4DF4-8E4B-5423867B285F}" sibTransId="{E5A47209-1C48-40F2-982F-00F501BDB657}"/>
    <dgm:cxn modelId="{23CCACD0-248E-4963-BFC1-97299830756A}" type="presOf" srcId="{8A7DDBCB-028E-4C3B-88FE-8C5FBFC53389}" destId="{1C8FFE3A-04B4-43B7-B130-4319CEC8E006}" srcOrd="0" destOrd="0" presId="urn:microsoft.com/office/officeart/2018/2/layout/IconVerticalSolidList"/>
    <dgm:cxn modelId="{904790EF-8EBD-4076-8924-B6C4B45205FE}" type="presOf" srcId="{0205D00D-5D44-41D9-B397-88A4048AF4B6}" destId="{2CE35C53-AFC7-45BA-8732-A9F892BABAE1}" srcOrd="0" destOrd="0" presId="urn:microsoft.com/office/officeart/2018/2/layout/IconVerticalSolidList"/>
    <dgm:cxn modelId="{1D9B1040-6BCE-4F99-9E79-221A6014C666}" type="presParOf" srcId="{1C8FFE3A-04B4-43B7-B130-4319CEC8E006}" destId="{8C257F08-AB82-4945-97BA-238751B19CFE}" srcOrd="0" destOrd="0" presId="urn:microsoft.com/office/officeart/2018/2/layout/IconVerticalSolidList"/>
    <dgm:cxn modelId="{D3C847EA-A024-409C-8463-150F94DF62AF}" type="presParOf" srcId="{8C257F08-AB82-4945-97BA-238751B19CFE}" destId="{6BEF9320-C13F-46A2-A57A-B3ADD4E6F017}" srcOrd="0" destOrd="0" presId="urn:microsoft.com/office/officeart/2018/2/layout/IconVerticalSolidList"/>
    <dgm:cxn modelId="{4DDA2BEF-2EC8-46AC-B94D-36DB78CACF0F}" type="presParOf" srcId="{8C257F08-AB82-4945-97BA-238751B19CFE}" destId="{5D44B44D-19F4-4300-B359-923CE4465165}" srcOrd="1" destOrd="0" presId="urn:microsoft.com/office/officeart/2018/2/layout/IconVerticalSolidList"/>
    <dgm:cxn modelId="{1B6B39E4-1936-476E-94AB-314382E59FF8}" type="presParOf" srcId="{8C257F08-AB82-4945-97BA-238751B19CFE}" destId="{D30ECF13-DCD6-4208-9D19-30D80DEAFBE9}" srcOrd="2" destOrd="0" presId="urn:microsoft.com/office/officeart/2018/2/layout/IconVerticalSolidList"/>
    <dgm:cxn modelId="{3FFDCE07-849D-4940-91E7-110D017BF2B7}" type="presParOf" srcId="{8C257F08-AB82-4945-97BA-238751B19CFE}" destId="{2CE35C53-AFC7-45BA-8732-A9F892BABAE1}" srcOrd="3" destOrd="0" presId="urn:microsoft.com/office/officeart/2018/2/layout/IconVerticalSolidList"/>
    <dgm:cxn modelId="{FDEC6AAB-CEC3-40CB-93FC-7B82D019E416}" type="presParOf" srcId="{1C8FFE3A-04B4-43B7-B130-4319CEC8E006}" destId="{BA7157E3-9A28-4815-B20D-0FC4FF1739FB}" srcOrd="1" destOrd="0" presId="urn:microsoft.com/office/officeart/2018/2/layout/IconVerticalSolidList"/>
    <dgm:cxn modelId="{D92ACC22-74FB-4D84-B9F8-08DDC51B3319}" type="presParOf" srcId="{1C8FFE3A-04B4-43B7-B130-4319CEC8E006}" destId="{D039B364-616C-40A1-9309-C61E6F699038}" srcOrd="2" destOrd="0" presId="urn:microsoft.com/office/officeart/2018/2/layout/IconVerticalSolidList"/>
    <dgm:cxn modelId="{C7201C2D-6AF1-4C8B-9C3B-CD5E07916C30}" type="presParOf" srcId="{D039B364-616C-40A1-9309-C61E6F699038}" destId="{A99DBCB1-E8BF-4C5A-83F7-E46E2E98C7FD}" srcOrd="0" destOrd="0" presId="urn:microsoft.com/office/officeart/2018/2/layout/IconVerticalSolidList"/>
    <dgm:cxn modelId="{B3397D52-96F0-4342-9ECA-646BFAAB190D}" type="presParOf" srcId="{D039B364-616C-40A1-9309-C61E6F699038}" destId="{4AD89A97-F673-4490-9246-1B2815D120E1}" srcOrd="1" destOrd="0" presId="urn:microsoft.com/office/officeart/2018/2/layout/IconVerticalSolidList"/>
    <dgm:cxn modelId="{842BB8ED-8652-4F6B-907C-4E51D206B5B9}" type="presParOf" srcId="{D039B364-616C-40A1-9309-C61E6F699038}" destId="{B369F8FA-FA9A-4966-A63F-E9582FBE9D9F}" srcOrd="2" destOrd="0" presId="urn:microsoft.com/office/officeart/2018/2/layout/IconVerticalSolidList"/>
    <dgm:cxn modelId="{8DC5A666-D278-4BFF-8411-DD43C0FE8CF6}" type="presParOf" srcId="{D039B364-616C-40A1-9309-C61E6F699038}" destId="{60F2885F-05D6-410C-9A38-A54FCBE02D1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D122EED-8742-4CB3-A40F-D2BDA74012C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r-FR"/>
        </a:p>
      </dgm:t>
    </dgm:pt>
    <dgm:pt modelId="{0E0968FF-7876-4E77-8802-966214499376}">
      <dgm:prSet phldrT="[Texte]" custT="1"/>
      <dgm:spPr>
        <a:solidFill>
          <a:schemeClr val="bg1"/>
        </a:solidFill>
        <a:ln>
          <a:solidFill>
            <a:srgbClr val="0099FF"/>
          </a:solidFill>
        </a:ln>
      </dgm:spPr>
      <dgm:t>
        <a:bodyPr/>
        <a:lstStyle/>
        <a:p>
          <a:r>
            <a:rPr lang="fr-FR" sz="1400" dirty="0">
              <a:solidFill>
                <a:srgbClr val="0099FF"/>
              </a:solidFill>
              <a:latin typeface="Tahoma" panose="020B0604030504040204" pitchFamily="34" charset="0"/>
              <a:ea typeface="Tahoma" panose="020B0604030504040204" pitchFamily="34" charset="0"/>
              <a:cs typeface="Tahoma" panose="020B0604030504040204" pitchFamily="34" charset="0"/>
            </a:rPr>
            <a:t>La mise en place de l’entretien d’évaluation suppose</a:t>
          </a:r>
        </a:p>
      </dgm:t>
    </dgm:pt>
    <dgm:pt modelId="{5FC1ED0F-A8ED-4A5C-A460-AB371DABB0B7}" type="parTrans" cxnId="{169659AB-6D20-42A3-B933-3A89910DF2FC}">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06BE1E36-8CB0-4015-A1F8-5458F51C2EF0}" type="sibTrans" cxnId="{169659AB-6D20-42A3-B933-3A89910DF2FC}">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C42FCDED-9936-4229-B8F6-ED8CDA2D1919}">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pPr>
            <a:buFont typeface="Wingdings" panose="05000000000000000000" pitchFamily="2" charset="2"/>
            <a:buChar char=""/>
          </a:pPr>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Qu’une fiche de poste ait été établie avant le recrutement</a:t>
          </a:r>
        </a:p>
      </dgm:t>
    </dgm:pt>
    <dgm:pt modelId="{70CC5C10-E5F9-4B4E-BE9D-DF644A51A012}" type="parTrans" cxnId="{8956AD7B-16B3-47A4-8E29-8AA22A3D22A9}">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BA44A418-DDD1-470A-BC1E-40598C8E3935}" type="sibTrans" cxnId="{8956AD7B-16B3-47A4-8E29-8AA22A3D22A9}">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058BE791-8E9F-4FBE-958C-1D0F3478A61B}">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Que les missions et les objectifs du poste aient été clairement définis et communiqués au fonctionnaire stagiaire</a:t>
          </a:r>
        </a:p>
      </dgm:t>
    </dgm:pt>
    <dgm:pt modelId="{38B58FFF-CB74-4683-B19B-F435C25ED6D5}" type="parTrans" cxnId="{860DAA67-EC80-4A4C-9815-EECDD1B54501}">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CE893386-8656-4263-BB91-C350CF2A2034}" type="sibTrans" cxnId="{860DAA67-EC80-4A4C-9815-EECDD1B54501}">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C4202457-C042-4047-966E-069B675A14EB}">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pPr>
            <a:buFont typeface="Wingdings" panose="05000000000000000000" pitchFamily="2" charset="2"/>
            <a:buChar char=""/>
          </a:pPr>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Que les missions confiées correspondent bien au grade occupé</a:t>
          </a:r>
        </a:p>
      </dgm:t>
    </dgm:pt>
    <dgm:pt modelId="{757C2C58-0914-478B-B653-44670C634392}" type="parTrans" cxnId="{9FB18D6A-EDE3-48AD-8F18-4F44874033BD}">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67671D72-F18E-413F-B55C-84ACE6EE8955}" type="sibTrans" cxnId="{9FB18D6A-EDE3-48AD-8F18-4F44874033BD}">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DEB67C9E-4914-4A65-9753-C5EC838DE028}">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pPr>
            <a:buFont typeface="Wingdings" panose="05000000000000000000" pitchFamily="2" charset="2"/>
            <a:buChar char=""/>
          </a:pPr>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Que l’accueil du fonctionnaire stagiaire ait été assuré avec communication des informations et règles essentielles relatives à l'exercice de ses fonctions </a:t>
          </a:r>
        </a:p>
      </dgm:t>
    </dgm:pt>
    <dgm:pt modelId="{C824238B-DE6A-45D8-8E69-479311FFC638}" type="parTrans" cxnId="{875D6151-6821-4354-8942-7F81FDF6C5F0}">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47DD8B44-B02C-4F8B-804B-0AFA24E9BA2B}" type="sibTrans" cxnId="{875D6151-6821-4354-8942-7F81FDF6C5F0}">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549E6201-ADDD-4DF0-ADFD-64A22B9DBC08}">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Que les moyens (notamment matériels) nécessaires à l’exercice des fonctions aient été mis à sa disposition</a:t>
          </a:r>
        </a:p>
      </dgm:t>
    </dgm:pt>
    <dgm:pt modelId="{F1B03C6E-102E-491B-ABE0-E2B1D1EAA9D1}" type="parTrans" cxnId="{0959FD84-1002-4E56-9BC7-3BA809BB7B33}">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32324CC5-45B3-4B9A-B0C1-2313466B4F50}" type="sibTrans" cxnId="{0959FD84-1002-4E56-9BC7-3BA809BB7B33}">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E49CC445-529F-4715-8035-D1996A9973AA}">
      <dgm:prSet phldrT="[Texte]" custT="1">
        <dgm:style>
          <a:lnRef idx="2">
            <a:schemeClr val="accent4"/>
          </a:lnRef>
          <a:fillRef idx="1">
            <a:schemeClr val="lt1"/>
          </a:fillRef>
          <a:effectRef idx="0">
            <a:schemeClr val="accent4"/>
          </a:effectRef>
          <a:fontRef idx="minor">
            <a:schemeClr val="dk1"/>
          </a:fontRef>
        </dgm:style>
      </dgm:prSet>
      <dgm:spPr>
        <a:ln>
          <a:solidFill>
            <a:srgbClr val="0099FF"/>
          </a:solidFill>
        </a:ln>
      </dgm:spPr>
      <dgm:t>
        <a:bodyPr/>
        <a:lstStyle/>
        <a:p>
          <a:pPr>
            <a:buFont typeface="Wingdings" panose="05000000000000000000" pitchFamily="2" charset="2"/>
            <a:buChar char=""/>
          </a:pPr>
          <a:r>
            <a:rPr lang="fr-FR" sz="1100" dirty="0">
              <a:solidFill>
                <a:srgbClr val="0099FF"/>
              </a:solidFill>
              <a:latin typeface="Tahoma" panose="020B0604030504040204" pitchFamily="34" charset="0"/>
              <a:ea typeface="Tahoma" panose="020B0604030504040204" pitchFamily="34" charset="0"/>
              <a:cs typeface="Tahoma" panose="020B0604030504040204" pitchFamily="34" charset="0"/>
            </a:rPr>
            <a:t>Que le responsable hiérarchique ait été clairement désigné</a:t>
          </a:r>
        </a:p>
      </dgm:t>
    </dgm:pt>
    <dgm:pt modelId="{3D755AA9-97B8-4CC2-9BEE-A4589A07B7AA}" type="parTrans" cxnId="{44A14968-CBBA-4C68-9E1F-EB8337025BED}">
      <dgm:prSet>
        <dgm:style>
          <a:lnRef idx="1">
            <a:schemeClr val="accent4"/>
          </a:lnRef>
          <a:fillRef idx="0">
            <a:schemeClr val="accent4"/>
          </a:fillRef>
          <a:effectRef idx="0">
            <a:schemeClr val="accent4"/>
          </a:effectRef>
          <a:fontRef idx="minor">
            <a:schemeClr val="tx1"/>
          </a:fontRef>
        </dgm:style>
      </dgm:prSet>
      <dgm:spPr>
        <a:ln>
          <a:solidFill>
            <a:srgbClr val="0099FF"/>
          </a:solidFill>
        </a:ln>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E4BE86A6-433A-4AB3-9FF4-3723F87B02F2}" type="sibTrans" cxnId="{44A14968-CBBA-4C68-9E1F-EB8337025BED}">
      <dgm:prSet/>
      <dgm:spPr/>
      <dgm:t>
        <a:bodyPr/>
        <a:lstStyle/>
        <a:p>
          <a:endParaRPr lang="fr-FR">
            <a:latin typeface="Tahoma" panose="020B0604030504040204" pitchFamily="34" charset="0"/>
            <a:ea typeface="Tahoma" panose="020B0604030504040204" pitchFamily="34" charset="0"/>
            <a:cs typeface="Tahoma" panose="020B0604030504040204" pitchFamily="34" charset="0"/>
          </a:endParaRPr>
        </a:p>
      </dgm:t>
    </dgm:pt>
    <dgm:pt modelId="{AB32025E-A03E-4AEB-A237-0C4961DFDD89}" type="pres">
      <dgm:prSet presAssocID="{1D122EED-8742-4CB3-A40F-D2BDA74012C2}" presName="diagram" presStyleCnt="0">
        <dgm:presLayoutVars>
          <dgm:chPref val="1"/>
          <dgm:dir/>
          <dgm:animOne val="branch"/>
          <dgm:animLvl val="lvl"/>
          <dgm:resizeHandles/>
        </dgm:presLayoutVars>
      </dgm:prSet>
      <dgm:spPr/>
    </dgm:pt>
    <dgm:pt modelId="{A1DF9E52-F65E-4E77-A3CC-77C8CB91EB1F}" type="pres">
      <dgm:prSet presAssocID="{0E0968FF-7876-4E77-8802-966214499376}" presName="root" presStyleCnt="0"/>
      <dgm:spPr/>
    </dgm:pt>
    <dgm:pt modelId="{738F745A-2A21-47A0-93B0-A97721E55826}" type="pres">
      <dgm:prSet presAssocID="{0E0968FF-7876-4E77-8802-966214499376}" presName="rootComposite" presStyleCnt="0"/>
      <dgm:spPr/>
    </dgm:pt>
    <dgm:pt modelId="{F3B49380-0E21-43B2-AF09-49BA7FFD5A90}" type="pres">
      <dgm:prSet presAssocID="{0E0968FF-7876-4E77-8802-966214499376}" presName="rootText" presStyleLbl="node1" presStyleIdx="0" presStyleCnt="1" custScaleX="454691" custScaleY="72783"/>
      <dgm:spPr/>
    </dgm:pt>
    <dgm:pt modelId="{22B99818-531E-408C-8594-AD07C8707895}" type="pres">
      <dgm:prSet presAssocID="{0E0968FF-7876-4E77-8802-966214499376}" presName="rootConnector" presStyleLbl="node1" presStyleIdx="0" presStyleCnt="1"/>
      <dgm:spPr/>
    </dgm:pt>
    <dgm:pt modelId="{CFE213F1-E59E-4076-A0F0-8CD00B6EDB82}" type="pres">
      <dgm:prSet presAssocID="{0E0968FF-7876-4E77-8802-966214499376}" presName="childShape" presStyleCnt="0"/>
      <dgm:spPr/>
    </dgm:pt>
    <dgm:pt modelId="{EC5349E5-954F-49D9-8F5B-89BBC19BBB38}" type="pres">
      <dgm:prSet presAssocID="{70CC5C10-E5F9-4B4E-BE9D-DF644A51A012}" presName="Name13" presStyleLbl="parChTrans1D2" presStyleIdx="0" presStyleCnt="6"/>
      <dgm:spPr/>
    </dgm:pt>
    <dgm:pt modelId="{F55A4E3C-F2DD-40C4-9731-7436AB0DCA4B}" type="pres">
      <dgm:prSet presAssocID="{C42FCDED-9936-4229-B8F6-ED8CDA2D1919}" presName="childText" presStyleLbl="bgAcc1" presStyleIdx="0" presStyleCnt="6" custScaleX="363915" custScaleY="72783">
        <dgm:presLayoutVars>
          <dgm:bulletEnabled val="1"/>
        </dgm:presLayoutVars>
      </dgm:prSet>
      <dgm:spPr/>
    </dgm:pt>
    <dgm:pt modelId="{C1982D89-C9A5-45E8-8B37-70765BEF19D4}" type="pres">
      <dgm:prSet presAssocID="{38B58FFF-CB74-4683-B19B-F435C25ED6D5}" presName="Name13" presStyleLbl="parChTrans1D2" presStyleIdx="1" presStyleCnt="6"/>
      <dgm:spPr/>
    </dgm:pt>
    <dgm:pt modelId="{AB74001B-6CC2-481B-8CFB-45D07639495A}" type="pres">
      <dgm:prSet presAssocID="{058BE791-8E9F-4FBE-958C-1D0F3478A61B}" presName="childText" presStyleLbl="bgAcc1" presStyleIdx="1" presStyleCnt="6" custScaleX="363915" custScaleY="72783">
        <dgm:presLayoutVars>
          <dgm:bulletEnabled val="1"/>
        </dgm:presLayoutVars>
      </dgm:prSet>
      <dgm:spPr/>
    </dgm:pt>
    <dgm:pt modelId="{4A2AB3DA-68D3-4EB3-97CB-B4C1067A4AAF}" type="pres">
      <dgm:prSet presAssocID="{757C2C58-0914-478B-B653-44670C634392}" presName="Name13" presStyleLbl="parChTrans1D2" presStyleIdx="2" presStyleCnt="6"/>
      <dgm:spPr/>
    </dgm:pt>
    <dgm:pt modelId="{B86399A8-F1DC-4E45-9000-7F88E580293E}" type="pres">
      <dgm:prSet presAssocID="{C4202457-C042-4047-966E-069B675A14EB}" presName="childText" presStyleLbl="bgAcc1" presStyleIdx="2" presStyleCnt="6" custScaleX="363915" custScaleY="72783">
        <dgm:presLayoutVars>
          <dgm:bulletEnabled val="1"/>
        </dgm:presLayoutVars>
      </dgm:prSet>
      <dgm:spPr/>
    </dgm:pt>
    <dgm:pt modelId="{4B6A9E1A-C8BB-42DE-BCB5-33BE2DED42F4}" type="pres">
      <dgm:prSet presAssocID="{C824238B-DE6A-45D8-8E69-479311FFC638}" presName="Name13" presStyleLbl="parChTrans1D2" presStyleIdx="3" presStyleCnt="6"/>
      <dgm:spPr/>
    </dgm:pt>
    <dgm:pt modelId="{E7852FFF-0FDC-448A-94CD-BB371184D902}" type="pres">
      <dgm:prSet presAssocID="{DEB67C9E-4914-4A65-9753-C5EC838DE028}" presName="childText" presStyleLbl="bgAcc1" presStyleIdx="3" presStyleCnt="6" custScaleX="363915" custScaleY="72783">
        <dgm:presLayoutVars>
          <dgm:bulletEnabled val="1"/>
        </dgm:presLayoutVars>
      </dgm:prSet>
      <dgm:spPr/>
    </dgm:pt>
    <dgm:pt modelId="{EAFDB10D-8E05-4A44-A4BE-C5D1EB6C7628}" type="pres">
      <dgm:prSet presAssocID="{F1B03C6E-102E-491B-ABE0-E2B1D1EAA9D1}" presName="Name13" presStyleLbl="parChTrans1D2" presStyleIdx="4" presStyleCnt="6"/>
      <dgm:spPr/>
    </dgm:pt>
    <dgm:pt modelId="{148CD14E-5676-4E22-B999-4A027DEDDCE7}" type="pres">
      <dgm:prSet presAssocID="{549E6201-ADDD-4DF0-ADFD-64A22B9DBC08}" presName="childText" presStyleLbl="bgAcc1" presStyleIdx="4" presStyleCnt="6" custScaleX="363915" custScaleY="72783" custLinFactNeighborX="-3845" custLinFactNeighborY="-5213">
        <dgm:presLayoutVars>
          <dgm:bulletEnabled val="1"/>
        </dgm:presLayoutVars>
      </dgm:prSet>
      <dgm:spPr/>
    </dgm:pt>
    <dgm:pt modelId="{7503A728-A8F0-4056-BA28-A3B40103F891}" type="pres">
      <dgm:prSet presAssocID="{3D755AA9-97B8-4CC2-9BEE-A4589A07B7AA}" presName="Name13" presStyleLbl="parChTrans1D2" presStyleIdx="5" presStyleCnt="6"/>
      <dgm:spPr/>
    </dgm:pt>
    <dgm:pt modelId="{D044A388-48FD-4A23-BA9B-EBCE4E168966}" type="pres">
      <dgm:prSet presAssocID="{E49CC445-529F-4715-8035-D1996A9973AA}" presName="childText" presStyleLbl="bgAcc1" presStyleIdx="5" presStyleCnt="6" custScaleX="363915" custScaleY="72783" custLinFactNeighborX="4170" custLinFactNeighborY="1043">
        <dgm:presLayoutVars>
          <dgm:bulletEnabled val="1"/>
        </dgm:presLayoutVars>
      </dgm:prSet>
      <dgm:spPr/>
    </dgm:pt>
  </dgm:ptLst>
  <dgm:cxnLst>
    <dgm:cxn modelId="{33F96E0A-5709-4727-8A33-4EC63DE819A4}" type="presOf" srcId="{3D755AA9-97B8-4CC2-9BEE-A4589A07B7AA}" destId="{7503A728-A8F0-4056-BA28-A3B40103F891}" srcOrd="0" destOrd="0" presId="urn:microsoft.com/office/officeart/2005/8/layout/hierarchy3"/>
    <dgm:cxn modelId="{2134CB17-A62E-40D6-9EF6-F791C1D20EFA}" type="presOf" srcId="{C4202457-C042-4047-966E-069B675A14EB}" destId="{B86399A8-F1DC-4E45-9000-7F88E580293E}" srcOrd="0" destOrd="0" presId="urn:microsoft.com/office/officeart/2005/8/layout/hierarchy3"/>
    <dgm:cxn modelId="{CBBAC45D-943A-4C20-80E8-6A41DB5DF962}" type="presOf" srcId="{DEB67C9E-4914-4A65-9753-C5EC838DE028}" destId="{E7852FFF-0FDC-448A-94CD-BB371184D902}" srcOrd="0" destOrd="0" presId="urn:microsoft.com/office/officeart/2005/8/layout/hierarchy3"/>
    <dgm:cxn modelId="{FEDFC042-0F5D-4B09-84E3-4CD0686E5533}" type="presOf" srcId="{F1B03C6E-102E-491B-ABE0-E2B1D1EAA9D1}" destId="{EAFDB10D-8E05-4A44-A4BE-C5D1EB6C7628}" srcOrd="0" destOrd="0" presId="urn:microsoft.com/office/officeart/2005/8/layout/hierarchy3"/>
    <dgm:cxn modelId="{000F2B46-9676-4597-93C0-DCCBD8C50496}" type="presOf" srcId="{757C2C58-0914-478B-B653-44670C634392}" destId="{4A2AB3DA-68D3-4EB3-97CB-B4C1067A4AAF}" srcOrd="0" destOrd="0" presId="urn:microsoft.com/office/officeart/2005/8/layout/hierarchy3"/>
    <dgm:cxn modelId="{860DAA67-EC80-4A4C-9815-EECDD1B54501}" srcId="{0E0968FF-7876-4E77-8802-966214499376}" destId="{058BE791-8E9F-4FBE-958C-1D0F3478A61B}" srcOrd="1" destOrd="0" parTransId="{38B58FFF-CB74-4683-B19B-F435C25ED6D5}" sibTransId="{CE893386-8656-4263-BB91-C350CF2A2034}"/>
    <dgm:cxn modelId="{44A14968-CBBA-4C68-9E1F-EB8337025BED}" srcId="{0E0968FF-7876-4E77-8802-966214499376}" destId="{E49CC445-529F-4715-8035-D1996A9973AA}" srcOrd="5" destOrd="0" parTransId="{3D755AA9-97B8-4CC2-9BEE-A4589A07B7AA}" sibTransId="{E4BE86A6-433A-4AB3-9FF4-3723F87B02F2}"/>
    <dgm:cxn modelId="{9FB18D6A-EDE3-48AD-8F18-4F44874033BD}" srcId="{0E0968FF-7876-4E77-8802-966214499376}" destId="{C4202457-C042-4047-966E-069B675A14EB}" srcOrd="2" destOrd="0" parTransId="{757C2C58-0914-478B-B653-44670C634392}" sibTransId="{67671D72-F18E-413F-B55C-84ACE6EE8955}"/>
    <dgm:cxn modelId="{875D6151-6821-4354-8942-7F81FDF6C5F0}" srcId="{0E0968FF-7876-4E77-8802-966214499376}" destId="{DEB67C9E-4914-4A65-9753-C5EC838DE028}" srcOrd="3" destOrd="0" parTransId="{C824238B-DE6A-45D8-8E69-479311FFC638}" sibTransId="{47DD8B44-B02C-4F8B-804B-0AFA24E9BA2B}"/>
    <dgm:cxn modelId="{754B2053-2198-420E-8368-C73CD8B13763}" type="presOf" srcId="{70CC5C10-E5F9-4B4E-BE9D-DF644A51A012}" destId="{EC5349E5-954F-49D9-8F5B-89BBC19BBB38}" srcOrd="0" destOrd="0" presId="urn:microsoft.com/office/officeart/2005/8/layout/hierarchy3"/>
    <dgm:cxn modelId="{E6F1F57A-AE81-49DA-B28F-8F9446F99D0B}" type="presOf" srcId="{1D122EED-8742-4CB3-A40F-D2BDA74012C2}" destId="{AB32025E-A03E-4AEB-A237-0C4961DFDD89}" srcOrd="0" destOrd="0" presId="urn:microsoft.com/office/officeart/2005/8/layout/hierarchy3"/>
    <dgm:cxn modelId="{8956AD7B-16B3-47A4-8E29-8AA22A3D22A9}" srcId="{0E0968FF-7876-4E77-8802-966214499376}" destId="{C42FCDED-9936-4229-B8F6-ED8CDA2D1919}" srcOrd="0" destOrd="0" parTransId="{70CC5C10-E5F9-4B4E-BE9D-DF644A51A012}" sibTransId="{BA44A418-DDD1-470A-BC1E-40598C8E3935}"/>
    <dgm:cxn modelId="{E0688B7D-D1D2-4087-99D2-7BA850F3C5A8}" type="presOf" srcId="{C824238B-DE6A-45D8-8E69-479311FFC638}" destId="{4B6A9E1A-C8BB-42DE-BCB5-33BE2DED42F4}" srcOrd="0" destOrd="0" presId="urn:microsoft.com/office/officeart/2005/8/layout/hierarchy3"/>
    <dgm:cxn modelId="{0959FD84-1002-4E56-9BC7-3BA809BB7B33}" srcId="{0E0968FF-7876-4E77-8802-966214499376}" destId="{549E6201-ADDD-4DF0-ADFD-64A22B9DBC08}" srcOrd="4" destOrd="0" parTransId="{F1B03C6E-102E-491B-ABE0-E2B1D1EAA9D1}" sibTransId="{32324CC5-45B3-4B9A-B0C1-2313466B4F50}"/>
    <dgm:cxn modelId="{7F0F5798-EDF3-4123-88DC-022923BBBE18}" type="presOf" srcId="{058BE791-8E9F-4FBE-958C-1D0F3478A61B}" destId="{AB74001B-6CC2-481B-8CFB-45D07639495A}" srcOrd="0" destOrd="0" presId="urn:microsoft.com/office/officeart/2005/8/layout/hierarchy3"/>
    <dgm:cxn modelId="{59495EA5-17F5-43F1-9B1A-03BA997297D9}" type="presOf" srcId="{C42FCDED-9936-4229-B8F6-ED8CDA2D1919}" destId="{F55A4E3C-F2DD-40C4-9731-7436AB0DCA4B}" srcOrd="0" destOrd="0" presId="urn:microsoft.com/office/officeart/2005/8/layout/hierarchy3"/>
    <dgm:cxn modelId="{D0C7C2A8-5866-48ED-A07F-BC04D372148B}" type="presOf" srcId="{38B58FFF-CB74-4683-B19B-F435C25ED6D5}" destId="{C1982D89-C9A5-45E8-8B37-70765BEF19D4}" srcOrd="0" destOrd="0" presId="urn:microsoft.com/office/officeart/2005/8/layout/hierarchy3"/>
    <dgm:cxn modelId="{169659AB-6D20-42A3-B933-3A89910DF2FC}" srcId="{1D122EED-8742-4CB3-A40F-D2BDA74012C2}" destId="{0E0968FF-7876-4E77-8802-966214499376}" srcOrd="0" destOrd="0" parTransId="{5FC1ED0F-A8ED-4A5C-A460-AB371DABB0B7}" sibTransId="{06BE1E36-8CB0-4015-A1F8-5458F51C2EF0}"/>
    <dgm:cxn modelId="{C57F47AE-CFE4-47C8-B7F6-9F3AF837F9EF}" type="presOf" srcId="{0E0968FF-7876-4E77-8802-966214499376}" destId="{22B99818-531E-408C-8594-AD07C8707895}" srcOrd="1" destOrd="0" presId="urn:microsoft.com/office/officeart/2005/8/layout/hierarchy3"/>
    <dgm:cxn modelId="{CD7CF4E8-A21B-4B74-8413-EEDCD1F116F3}" type="presOf" srcId="{549E6201-ADDD-4DF0-ADFD-64A22B9DBC08}" destId="{148CD14E-5676-4E22-B999-4A027DEDDCE7}" srcOrd="0" destOrd="0" presId="urn:microsoft.com/office/officeart/2005/8/layout/hierarchy3"/>
    <dgm:cxn modelId="{782EEEF1-92B7-4A86-8E9F-B8FB49AD31B4}" type="presOf" srcId="{E49CC445-529F-4715-8035-D1996A9973AA}" destId="{D044A388-48FD-4A23-BA9B-EBCE4E168966}" srcOrd="0" destOrd="0" presId="urn:microsoft.com/office/officeart/2005/8/layout/hierarchy3"/>
    <dgm:cxn modelId="{94E4CCFE-8009-451C-ACF5-C9C1A3E54AD2}" type="presOf" srcId="{0E0968FF-7876-4E77-8802-966214499376}" destId="{F3B49380-0E21-43B2-AF09-49BA7FFD5A90}" srcOrd="0" destOrd="0" presId="urn:microsoft.com/office/officeart/2005/8/layout/hierarchy3"/>
    <dgm:cxn modelId="{A5DDC8F4-21D9-4F6E-9867-4394518BC243}" type="presParOf" srcId="{AB32025E-A03E-4AEB-A237-0C4961DFDD89}" destId="{A1DF9E52-F65E-4E77-A3CC-77C8CB91EB1F}" srcOrd="0" destOrd="0" presId="urn:microsoft.com/office/officeart/2005/8/layout/hierarchy3"/>
    <dgm:cxn modelId="{47138D08-9A5A-4BE7-8DBA-416A40626B32}" type="presParOf" srcId="{A1DF9E52-F65E-4E77-A3CC-77C8CB91EB1F}" destId="{738F745A-2A21-47A0-93B0-A97721E55826}" srcOrd="0" destOrd="0" presId="urn:microsoft.com/office/officeart/2005/8/layout/hierarchy3"/>
    <dgm:cxn modelId="{EA1F5AA1-8969-4C2E-9601-509201C036F0}" type="presParOf" srcId="{738F745A-2A21-47A0-93B0-A97721E55826}" destId="{F3B49380-0E21-43B2-AF09-49BA7FFD5A90}" srcOrd="0" destOrd="0" presId="urn:microsoft.com/office/officeart/2005/8/layout/hierarchy3"/>
    <dgm:cxn modelId="{FB7E23F4-9E5C-4524-80B5-01A3859A4F91}" type="presParOf" srcId="{738F745A-2A21-47A0-93B0-A97721E55826}" destId="{22B99818-531E-408C-8594-AD07C8707895}" srcOrd="1" destOrd="0" presId="urn:microsoft.com/office/officeart/2005/8/layout/hierarchy3"/>
    <dgm:cxn modelId="{5D7AB491-E517-4327-B052-4675B2E3D3FB}" type="presParOf" srcId="{A1DF9E52-F65E-4E77-A3CC-77C8CB91EB1F}" destId="{CFE213F1-E59E-4076-A0F0-8CD00B6EDB82}" srcOrd="1" destOrd="0" presId="urn:microsoft.com/office/officeart/2005/8/layout/hierarchy3"/>
    <dgm:cxn modelId="{0447267F-C3CF-4A41-9921-47A1D31AE472}" type="presParOf" srcId="{CFE213F1-E59E-4076-A0F0-8CD00B6EDB82}" destId="{EC5349E5-954F-49D9-8F5B-89BBC19BBB38}" srcOrd="0" destOrd="0" presId="urn:microsoft.com/office/officeart/2005/8/layout/hierarchy3"/>
    <dgm:cxn modelId="{B13BDB23-2D29-41DA-B00F-3D4FEA357072}" type="presParOf" srcId="{CFE213F1-E59E-4076-A0F0-8CD00B6EDB82}" destId="{F55A4E3C-F2DD-40C4-9731-7436AB0DCA4B}" srcOrd="1" destOrd="0" presId="urn:microsoft.com/office/officeart/2005/8/layout/hierarchy3"/>
    <dgm:cxn modelId="{69196F2C-016B-4D4F-9798-A52A5CCB3BEF}" type="presParOf" srcId="{CFE213F1-E59E-4076-A0F0-8CD00B6EDB82}" destId="{C1982D89-C9A5-45E8-8B37-70765BEF19D4}" srcOrd="2" destOrd="0" presId="urn:microsoft.com/office/officeart/2005/8/layout/hierarchy3"/>
    <dgm:cxn modelId="{8D385FD8-9A73-4BAB-A6CD-3DDEC576F4C2}" type="presParOf" srcId="{CFE213F1-E59E-4076-A0F0-8CD00B6EDB82}" destId="{AB74001B-6CC2-481B-8CFB-45D07639495A}" srcOrd="3" destOrd="0" presId="urn:microsoft.com/office/officeart/2005/8/layout/hierarchy3"/>
    <dgm:cxn modelId="{9D9EF1E2-5A6C-4586-80EB-AF780230D45A}" type="presParOf" srcId="{CFE213F1-E59E-4076-A0F0-8CD00B6EDB82}" destId="{4A2AB3DA-68D3-4EB3-97CB-B4C1067A4AAF}" srcOrd="4" destOrd="0" presId="urn:microsoft.com/office/officeart/2005/8/layout/hierarchy3"/>
    <dgm:cxn modelId="{5BFBA057-D861-4DDB-B993-D29681F443C8}" type="presParOf" srcId="{CFE213F1-E59E-4076-A0F0-8CD00B6EDB82}" destId="{B86399A8-F1DC-4E45-9000-7F88E580293E}" srcOrd="5" destOrd="0" presId="urn:microsoft.com/office/officeart/2005/8/layout/hierarchy3"/>
    <dgm:cxn modelId="{5CFCDEDA-A243-4127-B3D3-418C7FD5EA0C}" type="presParOf" srcId="{CFE213F1-E59E-4076-A0F0-8CD00B6EDB82}" destId="{4B6A9E1A-C8BB-42DE-BCB5-33BE2DED42F4}" srcOrd="6" destOrd="0" presId="urn:microsoft.com/office/officeart/2005/8/layout/hierarchy3"/>
    <dgm:cxn modelId="{1FBCA817-71E7-43F1-853E-6343C37BD537}" type="presParOf" srcId="{CFE213F1-E59E-4076-A0F0-8CD00B6EDB82}" destId="{E7852FFF-0FDC-448A-94CD-BB371184D902}" srcOrd="7" destOrd="0" presId="urn:microsoft.com/office/officeart/2005/8/layout/hierarchy3"/>
    <dgm:cxn modelId="{4E43367D-6DA9-43CD-B493-E7983398BF02}" type="presParOf" srcId="{CFE213F1-E59E-4076-A0F0-8CD00B6EDB82}" destId="{EAFDB10D-8E05-4A44-A4BE-C5D1EB6C7628}" srcOrd="8" destOrd="0" presId="urn:microsoft.com/office/officeart/2005/8/layout/hierarchy3"/>
    <dgm:cxn modelId="{FFBF0CE3-8D21-41F6-BFC4-B5632D952B09}" type="presParOf" srcId="{CFE213F1-E59E-4076-A0F0-8CD00B6EDB82}" destId="{148CD14E-5676-4E22-B999-4A027DEDDCE7}" srcOrd="9" destOrd="0" presId="urn:microsoft.com/office/officeart/2005/8/layout/hierarchy3"/>
    <dgm:cxn modelId="{4CFAB5B3-B3D4-4BFF-8BF5-26C2984AAD8E}" type="presParOf" srcId="{CFE213F1-E59E-4076-A0F0-8CD00B6EDB82}" destId="{7503A728-A8F0-4056-BA28-A3B40103F891}" srcOrd="10" destOrd="0" presId="urn:microsoft.com/office/officeart/2005/8/layout/hierarchy3"/>
    <dgm:cxn modelId="{8F755D38-878E-4E41-BA0B-04CAC6B87097}" type="presParOf" srcId="{CFE213F1-E59E-4076-A0F0-8CD00B6EDB82}" destId="{D044A388-48FD-4A23-BA9B-EBCE4E168966}"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3E484-4C9B-4818-BFFD-313A46A95C0C}">
      <dsp:nvSpPr>
        <dsp:cNvPr id="0" name=""/>
        <dsp:cNvSpPr/>
      </dsp:nvSpPr>
      <dsp:spPr>
        <a:xfrm>
          <a:off x="0" y="0"/>
          <a:ext cx="7663960" cy="10274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DCB9BA-6F1D-4D2D-A5EC-5C1EB79F6743}">
      <dsp:nvSpPr>
        <dsp:cNvPr id="0" name=""/>
        <dsp:cNvSpPr/>
      </dsp:nvSpPr>
      <dsp:spPr>
        <a:xfrm>
          <a:off x="310791" y="233316"/>
          <a:ext cx="565627" cy="5650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CE46CD-8FC3-459D-91D1-01BCF4F290A0}">
      <dsp:nvSpPr>
        <dsp:cNvPr id="0" name=""/>
        <dsp:cNvSpPr/>
      </dsp:nvSpPr>
      <dsp:spPr>
        <a:xfrm>
          <a:off x="1187209" y="2149"/>
          <a:ext cx="6350961" cy="1028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40" tIns="108840" rIns="108840" bIns="108840" numCol="1" spcCol="1270" anchor="ctr" anchorCtr="0">
          <a:noAutofit/>
        </a:bodyPr>
        <a:lstStyle/>
        <a:p>
          <a:pPr marL="0" lvl="0" indent="0" algn="l" defTabSz="622300">
            <a:lnSpc>
              <a:spcPct val="90000"/>
            </a:lnSpc>
            <a:spcBef>
              <a:spcPct val="0"/>
            </a:spcBef>
            <a:spcAft>
              <a:spcPct val="35000"/>
            </a:spcAft>
            <a:buNone/>
          </a:pPr>
          <a:r>
            <a:rPr lang="fr-FR" sz="1400" b="1" i="1" kern="1200"/>
            <a:t>Article 6 du décret n°2014-1526 du 16 décembre 2014</a:t>
          </a:r>
          <a:endParaRPr lang="en-US" sz="1400" kern="1200"/>
        </a:p>
      </dsp:txBody>
      <dsp:txXfrm>
        <a:off x="1187209" y="2149"/>
        <a:ext cx="6350961" cy="1028412"/>
      </dsp:txXfrm>
    </dsp:sp>
    <dsp:sp modelId="{5C7039D2-37B8-4FC9-92B8-A407A3C36C16}">
      <dsp:nvSpPr>
        <dsp:cNvPr id="0" name=""/>
        <dsp:cNvSpPr/>
      </dsp:nvSpPr>
      <dsp:spPr>
        <a:xfrm>
          <a:off x="0" y="1247070"/>
          <a:ext cx="7663960" cy="10274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3019BB-E384-4C5F-B42E-D68F48CDDB69}">
      <dsp:nvSpPr>
        <dsp:cNvPr id="0" name=""/>
        <dsp:cNvSpPr/>
      </dsp:nvSpPr>
      <dsp:spPr>
        <a:xfrm>
          <a:off x="310791" y="1478237"/>
          <a:ext cx="565627" cy="5650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E1F9DB-6268-47CD-A353-360E45F3631A}">
      <dsp:nvSpPr>
        <dsp:cNvPr id="0" name=""/>
        <dsp:cNvSpPr/>
      </dsp:nvSpPr>
      <dsp:spPr>
        <a:xfrm>
          <a:off x="1187209" y="1247070"/>
          <a:ext cx="6350961" cy="1028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40" tIns="108840" rIns="108840" bIns="108840" numCol="1" spcCol="1270" anchor="ctr" anchorCtr="0">
          <a:noAutofit/>
        </a:bodyPr>
        <a:lstStyle/>
        <a:p>
          <a:pPr marL="0" lvl="0" indent="0" algn="l" defTabSz="622300">
            <a:lnSpc>
              <a:spcPct val="90000"/>
            </a:lnSpc>
            <a:spcBef>
              <a:spcPct val="0"/>
            </a:spcBef>
            <a:spcAft>
              <a:spcPct val="35000"/>
            </a:spcAft>
            <a:buNone/>
          </a:pPr>
          <a:r>
            <a:rPr lang="fr-FR" sz="1400" kern="1200"/>
            <a:t>Lors de l’entretien professionnel annuel, la convocation adressée à l’agent est obligatoirement accompagnée de la fiche de poste. Elle sert ainsi de socle au supérieur hiérarchique directe lors de l’entretien annuel afin qu’il puisse apprécier de manière objective la réalisation ou non des missions confiées à l’agent au cours de l’année évaluée.</a:t>
          </a:r>
          <a:endParaRPr lang="en-US" sz="1400" kern="1200"/>
        </a:p>
      </dsp:txBody>
      <dsp:txXfrm>
        <a:off x="1187209" y="1247070"/>
        <a:ext cx="6350961" cy="1028412"/>
      </dsp:txXfrm>
    </dsp:sp>
    <dsp:sp modelId="{B8F9CB80-2F8F-4C12-B862-EB8B49B0700E}">
      <dsp:nvSpPr>
        <dsp:cNvPr id="0" name=""/>
        <dsp:cNvSpPr/>
      </dsp:nvSpPr>
      <dsp:spPr>
        <a:xfrm>
          <a:off x="0" y="2491991"/>
          <a:ext cx="7663960" cy="10274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BCA6F-EAD7-4AA0-9F9E-670B1C059697}">
      <dsp:nvSpPr>
        <dsp:cNvPr id="0" name=""/>
        <dsp:cNvSpPr/>
      </dsp:nvSpPr>
      <dsp:spPr>
        <a:xfrm>
          <a:off x="310791" y="2723158"/>
          <a:ext cx="565627" cy="5650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1A8024-9AF7-4CC0-8DD8-9A8CC2738E16}">
      <dsp:nvSpPr>
        <dsp:cNvPr id="0" name=""/>
        <dsp:cNvSpPr/>
      </dsp:nvSpPr>
      <dsp:spPr>
        <a:xfrm>
          <a:off x="1187209" y="2491991"/>
          <a:ext cx="6350961" cy="1028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40" tIns="108840" rIns="108840" bIns="108840" numCol="1" spcCol="1270" anchor="ctr" anchorCtr="0">
          <a:noAutofit/>
        </a:bodyPr>
        <a:lstStyle/>
        <a:p>
          <a:pPr marL="0" lvl="0" indent="0" algn="l" defTabSz="622300">
            <a:lnSpc>
              <a:spcPct val="90000"/>
            </a:lnSpc>
            <a:spcBef>
              <a:spcPct val="0"/>
            </a:spcBef>
            <a:spcAft>
              <a:spcPct val="35000"/>
            </a:spcAft>
            <a:buNone/>
          </a:pPr>
          <a:r>
            <a:rPr lang="fr-FR" sz="1400" b="1" i="1" kern="1200"/>
            <a:t>Rappel : aucune  disposition législative ou réglementaire ne précise le contenu exact d’une fiche de poste ni même la procédure à suivre pour l’établir.</a:t>
          </a:r>
          <a:endParaRPr lang="en-US" sz="1400" kern="1200"/>
        </a:p>
      </dsp:txBody>
      <dsp:txXfrm>
        <a:off x="1187209" y="2491991"/>
        <a:ext cx="6350961" cy="1028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7101A-CAB6-495B-BE80-DFF2E06A315F}">
      <dsp:nvSpPr>
        <dsp:cNvPr id="0" name=""/>
        <dsp:cNvSpPr/>
      </dsp:nvSpPr>
      <dsp:spPr>
        <a:xfrm>
          <a:off x="0" y="470247"/>
          <a:ext cx="6245265" cy="152081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Profil de poste : </a:t>
          </a:r>
          <a:r>
            <a:rPr lang="en-US" sz="1500" kern="1200" dirty="0"/>
            <a:t>Utilisé pour le recrutement d’un agent, ce document permet de définir la fonction et les pré-requis nécessaires à l’embauche : compétences, savoir, diplômes, concours.</a:t>
          </a:r>
          <a:r>
            <a:rPr lang="en-US" sz="1500" b="1" kern="1200" dirty="0"/>
            <a:t> </a:t>
          </a:r>
          <a:endParaRPr lang="en-US" sz="1500" kern="1200" dirty="0"/>
        </a:p>
      </dsp:txBody>
      <dsp:txXfrm>
        <a:off x="74240" y="544487"/>
        <a:ext cx="6096785" cy="1372337"/>
      </dsp:txXfrm>
    </dsp:sp>
    <dsp:sp modelId="{BBA2EE03-D623-4B39-A91F-AED6C2AC7222}">
      <dsp:nvSpPr>
        <dsp:cNvPr id="0" name=""/>
        <dsp:cNvSpPr/>
      </dsp:nvSpPr>
      <dsp:spPr>
        <a:xfrm>
          <a:off x="0" y="2034264"/>
          <a:ext cx="6245265" cy="1520817"/>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b="1" kern="1200" dirty="0"/>
            <a:t>Fiche métier : </a:t>
          </a:r>
          <a:r>
            <a:rPr lang="fr-FR" sz="1500" kern="1200" dirty="0"/>
            <a:t>La fiche métier permet de décrire de façon générale les caractéristiques du métier : facteurs d’évolution, conditions d’exercice, autonomie, relations fonctionnelles…</a:t>
          </a:r>
          <a:endParaRPr lang="en-US" sz="1500" kern="1200" dirty="0"/>
        </a:p>
      </dsp:txBody>
      <dsp:txXfrm>
        <a:off x="74240" y="2108504"/>
        <a:ext cx="6096785" cy="1372337"/>
      </dsp:txXfrm>
    </dsp:sp>
    <dsp:sp modelId="{70E11411-36B0-43BA-9755-DAE9F0A4CE2B}">
      <dsp:nvSpPr>
        <dsp:cNvPr id="0" name=""/>
        <dsp:cNvSpPr/>
      </dsp:nvSpPr>
      <dsp:spPr>
        <a:xfrm>
          <a:off x="0" y="3598282"/>
          <a:ext cx="6245265" cy="152081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b="1" kern="1200" dirty="0"/>
            <a:t>Fiche de poste : </a:t>
          </a:r>
          <a:r>
            <a:rPr lang="fr-FR" sz="1500" kern="1200" dirty="0"/>
            <a:t>La fiche de poste est un descriptif des fonctions exercées par l’agent dans une structure, en prenant en compte son environnement de travail, le service et l’encadrement. Le poste est décrit tel qu’il est tenu en fonction de la mission confiée par le supérieur hiérarchique selon les projets du service. Le document est évolutif, daté et qui doit être périodiquement réactualisé notamment au cours des entretiens professionnels d’évaluation.</a:t>
          </a:r>
          <a:endParaRPr lang="en-US" sz="1500" kern="1200" dirty="0"/>
        </a:p>
      </dsp:txBody>
      <dsp:txXfrm>
        <a:off x="74240" y="3672522"/>
        <a:ext cx="6096785" cy="13723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807DA-C6D4-4B98-A2F0-42744AF51CB3}">
      <dsp:nvSpPr>
        <dsp:cNvPr id="0" name=""/>
        <dsp:cNvSpPr/>
      </dsp:nvSpPr>
      <dsp:spPr>
        <a:xfrm>
          <a:off x="0" y="280073"/>
          <a:ext cx="6245265" cy="1209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La fiche de poste doit être conforme aux fonctions décrites dans la définition du grade, mais l’employeur peut la modifier unilatéralement.</a:t>
          </a:r>
        </a:p>
      </dsp:txBody>
      <dsp:txXfrm>
        <a:off x="59057" y="339130"/>
        <a:ext cx="6127151" cy="1091666"/>
      </dsp:txXfrm>
    </dsp:sp>
    <dsp:sp modelId="{F5C94BD3-2796-453D-BEBD-FA1FDC7A0F38}">
      <dsp:nvSpPr>
        <dsp:cNvPr id="0" name=""/>
        <dsp:cNvSpPr/>
      </dsp:nvSpPr>
      <dsp:spPr>
        <a:xfrm>
          <a:off x="0" y="1553213"/>
          <a:ext cx="6245265" cy="12097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L’agent ne peut s’opposer à l’exécution d’une tâche demandée au motif qu’elle ne figure pas dans sa fiche de poste : c’est une faute.</a:t>
          </a:r>
        </a:p>
      </dsp:txBody>
      <dsp:txXfrm>
        <a:off x="59057" y="1612270"/>
        <a:ext cx="6127151" cy="1091666"/>
      </dsp:txXfrm>
    </dsp:sp>
    <dsp:sp modelId="{A61A9284-C03B-4453-85BF-4F3889D69901}">
      <dsp:nvSpPr>
        <dsp:cNvPr id="0" name=""/>
        <dsp:cNvSpPr/>
      </dsp:nvSpPr>
      <dsp:spPr>
        <a:xfrm>
          <a:off x="0" y="2826353"/>
          <a:ext cx="6245265" cy="12097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Toutefois, discutée et écrite c’est un outil de négociation sociale et de management indispensable.</a:t>
          </a:r>
        </a:p>
      </dsp:txBody>
      <dsp:txXfrm>
        <a:off x="59057" y="2885410"/>
        <a:ext cx="6127151" cy="1091666"/>
      </dsp:txXfrm>
    </dsp:sp>
    <dsp:sp modelId="{EED0A9D9-6AF2-4D62-B3A2-23959193074E}">
      <dsp:nvSpPr>
        <dsp:cNvPr id="0" name=""/>
        <dsp:cNvSpPr/>
      </dsp:nvSpPr>
      <dsp:spPr>
        <a:xfrm>
          <a:off x="0" y="4099493"/>
          <a:ext cx="6245265" cy="12097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Toute modification doit être communiquée à l’agent et doit permettre d’ouvrir une discussion.</a:t>
          </a:r>
        </a:p>
      </dsp:txBody>
      <dsp:txXfrm>
        <a:off x="59057" y="4158550"/>
        <a:ext cx="6127151" cy="1091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277FE-49FB-4A54-AE1C-FBEEF66F75B7}">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BD9D81-7F11-4A98-970C-58342F2E330B}">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893F61-27E0-42CB-9F80-155D44491D58}">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100000"/>
            </a:lnSpc>
            <a:spcBef>
              <a:spcPct val="0"/>
            </a:spcBef>
            <a:spcAft>
              <a:spcPct val="35000"/>
            </a:spcAft>
            <a:buNone/>
          </a:pPr>
          <a:r>
            <a:rPr lang="fr-FR" sz="1900" kern="1200"/>
            <a:t>Outil de gestion collective et de communication : l’occasion pour chaque agent d’échanger avec son supérieur hiérarchique</a:t>
          </a:r>
          <a:endParaRPr lang="en-US" sz="1900" kern="1200"/>
        </a:p>
      </dsp:txBody>
      <dsp:txXfrm>
        <a:off x="1357965" y="2319"/>
        <a:ext cx="4887299" cy="1175727"/>
      </dsp:txXfrm>
    </dsp:sp>
    <dsp:sp modelId="{7FFB74EC-4920-44D9-9E0E-9620DB77A0E3}">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3C32A1-9CDB-4295-A1E3-43D617733A43}">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0A8F6D-4AD8-446F-AB4A-4D279FC3B74B}">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100000"/>
            </a:lnSpc>
            <a:spcBef>
              <a:spcPct val="0"/>
            </a:spcBef>
            <a:spcAft>
              <a:spcPct val="35000"/>
            </a:spcAft>
            <a:buNone/>
          </a:pPr>
          <a:r>
            <a:rPr lang="fr-FR" sz="1900" kern="1200"/>
            <a:t>Sujet de réflexion conjointe entre l’agent et son N+1 : repères sur la fonction attendue par la collectivité</a:t>
          </a:r>
          <a:endParaRPr lang="en-US" sz="1900" kern="1200"/>
        </a:p>
      </dsp:txBody>
      <dsp:txXfrm>
        <a:off x="1357965" y="1471979"/>
        <a:ext cx="4887299" cy="1175727"/>
      </dsp:txXfrm>
    </dsp:sp>
    <dsp:sp modelId="{63B3813B-60BA-498C-80A4-98050EC30190}">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37F067-3AB4-4E4E-A5FF-E7408CC9F2C7}">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0F1174-66D5-4E41-9403-F3A2C175B49B}">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100000"/>
            </a:lnSpc>
            <a:spcBef>
              <a:spcPct val="0"/>
            </a:spcBef>
            <a:spcAft>
              <a:spcPct val="35000"/>
            </a:spcAft>
            <a:buNone/>
          </a:pPr>
          <a:r>
            <a:rPr lang="fr-FR" sz="1900" kern="1200"/>
            <a:t>Permet de clarifier les responsabilités et le mode d’organisation</a:t>
          </a:r>
          <a:endParaRPr lang="en-US" sz="1900" kern="1200"/>
        </a:p>
      </dsp:txBody>
      <dsp:txXfrm>
        <a:off x="1357965" y="2941639"/>
        <a:ext cx="4887299" cy="1175727"/>
      </dsp:txXfrm>
    </dsp:sp>
    <dsp:sp modelId="{7BF867E2-3898-4D2F-A02A-E6215894E5B8}">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750A97-C422-43A4-9F87-905CFD34B5CA}">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463B81-9882-4DF0-A1EB-8C052CC8A149}">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44550">
            <a:lnSpc>
              <a:spcPct val="100000"/>
            </a:lnSpc>
            <a:spcBef>
              <a:spcPct val="0"/>
            </a:spcBef>
            <a:spcAft>
              <a:spcPct val="35000"/>
            </a:spcAft>
            <a:buNone/>
          </a:pPr>
          <a:r>
            <a:rPr lang="fr-FR" sz="1900" kern="1200"/>
            <a:t>Outil permettant de faire le bilan de l’activité et de définir les objectifs : la fiche de poste est un cadre</a:t>
          </a:r>
          <a:endParaRPr lang="en-US" sz="1900" kern="1200"/>
        </a:p>
      </dsp:txBody>
      <dsp:txXfrm>
        <a:off x="1357965" y="4411299"/>
        <a:ext cx="4887299" cy="1175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AE55B-1140-4E81-A5C4-3B9B6F10DD8A}">
      <dsp:nvSpPr>
        <dsp:cNvPr id="0" name=""/>
        <dsp:cNvSpPr/>
      </dsp:nvSpPr>
      <dsp:spPr>
        <a:xfrm>
          <a:off x="0" y="53926"/>
          <a:ext cx="6245265" cy="98338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Pour </a:t>
          </a:r>
          <a:r>
            <a:rPr lang="en-US" sz="4100" kern="1200"/>
            <a:t>l’agent :</a:t>
          </a:r>
        </a:p>
      </dsp:txBody>
      <dsp:txXfrm>
        <a:off x="48005" y="101931"/>
        <a:ext cx="6149255" cy="887374"/>
      </dsp:txXfrm>
    </dsp:sp>
    <dsp:sp modelId="{C014C31E-1EB2-4336-AB0D-E8141E8BC28D}">
      <dsp:nvSpPr>
        <dsp:cNvPr id="0" name=""/>
        <dsp:cNvSpPr/>
      </dsp:nvSpPr>
      <dsp:spPr>
        <a:xfrm>
          <a:off x="0" y="1037311"/>
          <a:ext cx="6245265" cy="4498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287"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t>Communiquer avec son supérieur sur l’ ensemble des activités du poste</a:t>
          </a:r>
        </a:p>
        <a:p>
          <a:pPr marL="285750" lvl="1" indent="-285750" algn="l" defTabSz="1422400">
            <a:lnSpc>
              <a:spcPct val="90000"/>
            </a:lnSpc>
            <a:spcBef>
              <a:spcPct val="0"/>
            </a:spcBef>
            <a:spcAft>
              <a:spcPct val="20000"/>
            </a:spcAft>
            <a:buChar char="•"/>
          </a:pPr>
          <a:r>
            <a:rPr lang="en-US" sz="3200" kern="1200" dirty="0" err="1"/>
            <a:t>Évoluer</a:t>
          </a:r>
          <a:r>
            <a:rPr lang="en-US" sz="3200" kern="1200" dirty="0"/>
            <a:t> </a:t>
          </a:r>
          <a:r>
            <a:rPr lang="en-US" sz="3200" kern="1200" dirty="0" err="1"/>
            <a:t>selon</a:t>
          </a:r>
          <a:r>
            <a:rPr lang="en-US" sz="3200" kern="1200" dirty="0"/>
            <a:t> les </a:t>
          </a:r>
          <a:r>
            <a:rPr lang="en-US" sz="3200" kern="1200" dirty="0" err="1"/>
            <a:t>évolutions</a:t>
          </a:r>
          <a:r>
            <a:rPr lang="en-US" sz="3200" kern="1200" dirty="0"/>
            <a:t> </a:t>
          </a:r>
          <a:r>
            <a:rPr lang="en-US" sz="3200" kern="1200" dirty="0" err="1"/>
            <a:t>souhaitables</a:t>
          </a:r>
          <a:r>
            <a:rPr lang="en-US" sz="3200" kern="1200" dirty="0"/>
            <a:t> du poste </a:t>
          </a:r>
        </a:p>
        <a:p>
          <a:pPr marL="285750" lvl="1" indent="-285750" algn="l" defTabSz="1422400">
            <a:lnSpc>
              <a:spcPct val="90000"/>
            </a:lnSpc>
            <a:spcBef>
              <a:spcPct val="0"/>
            </a:spcBef>
            <a:spcAft>
              <a:spcPct val="20000"/>
            </a:spcAft>
            <a:buChar char="•"/>
          </a:pPr>
          <a:r>
            <a:rPr lang="en-US" sz="3200" kern="1200"/>
            <a:t>Améliorer sa connaissance du service</a:t>
          </a:r>
        </a:p>
        <a:p>
          <a:pPr marL="285750" lvl="1" indent="-285750" algn="l" defTabSz="1422400">
            <a:lnSpc>
              <a:spcPct val="90000"/>
            </a:lnSpc>
            <a:spcBef>
              <a:spcPct val="0"/>
            </a:spcBef>
            <a:spcAft>
              <a:spcPct val="20000"/>
            </a:spcAft>
            <a:buChar char="•"/>
          </a:pPr>
          <a:r>
            <a:rPr lang="en-US" sz="3200" kern="1200" dirty="0"/>
            <a:t>Se responsabiliser dans son activité</a:t>
          </a:r>
        </a:p>
      </dsp:txBody>
      <dsp:txXfrm>
        <a:off x="0" y="1037311"/>
        <a:ext cx="6245265" cy="44981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AE55B-1140-4E81-A5C4-3B9B6F10DD8A}">
      <dsp:nvSpPr>
        <dsp:cNvPr id="0" name=""/>
        <dsp:cNvSpPr/>
      </dsp:nvSpPr>
      <dsp:spPr>
        <a:xfrm>
          <a:off x="0" y="26296"/>
          <a:ext cx="6245265" cy="117526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en-US" sz="4900" kern="1200" dirty="0">
              <a:solidFill>
                <a:schemeClr val="tx1">
                  <a:alpha val="80000"/>
                </a:schemeClr>
              </a:solidFill>
            </a:rPr>
            <a:t>Pour l’employeur :</a:t>
          </a:r>
          <a:endParaRPr lang="en-US" sz="4900" kern="1200" dirty="0"/>
        </a:p>
      </dsp:txBody>
      <dsp:txXfrm>
        <a:off x="57372" y="83668"/>
        <a:ext cx="6130521" cy="1060520"/>
      </dsp:txXfrm>
    </dsp:sp>
    <dsp:sp modelId="{C014C31E-1EB2-4336-AB0D-E8141E8BC28D}">
      <dsp:nvSpPr>
        <dsp:cNvPr id="0" name=""/>
        <dsp:cNvSpPr/>
      </dsp:nvSpPr>
      <dsp:spPr>
        <a:xfrm>
          <a:off x="0" y="1201561"/>
          <a:ext cx="6245265" cy="436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287" tIns="62230" rIns="348488" bIns="62230" numCol="1" spcCol="1270" anchor="t" anchorCtr="0">
          <a:noAutofit/>
        </a:bodyPr>
        <a:lstStyle/>
        <a:p>
          <a:pPr marL="285750" lvl="1" indent="-285750" algn="l" defTabSz="1689100">
            <a:lnSpc>
              <a:spcPct val="90000"/>
            </a:lnSpc>
            <a:spcBef>
              <a:spcPct val="0"/>
            </a:spcBef>
            <a:spcAft>
              <a:spcPct val="20000"/>
            </a:spcAft>
            <a:buChar char="•"/>
          </a:pPr>
          <a:r>
            <a:rPr lang="en-US" sz="3800" kern="1200">
              <a:solidFill>
                <a:schemeClr val="tx1">
                  <a:alpha val="80000"/>
                </a:schemeClr>
              </a:solidFill>
            </a:rPr>
            <a:t>Formaliser les situations de travail de chaque agent</a:t>
          </a:r>
          <a:endParaRPr lang="en-US" sz="3800" kern="1200" dirty="0"/>
        </a:p>
        <a:p>
          <a:pPr marL="285750" lvl="1" indent="-285750" algn="l" defTabSz="1689100">
            <a:lnSpc>
              <a:spcPct val="90000"/>
            </a:lnSpc>
            <a:spcBef>
              <a:spcPct val="0"/>
            </a:spcBef>
            <a:spcAft>
              <a:spcPct val="20000"/>
            </a:spcAft>
            <a:buChar char="•"/>
          </a:pPr>
          <a:r>
            <a:rPr lang="en-US" sz="3800" kern="1200">
              <a:solidFill>
                <a:schemeClr val="tx1">
                  <a:alpha val="80000"/>
                </a:schemeClr>
              </a:solidFill>
            </a:rPr>
            <a:t>Connaître les contributions de chacun</a:t>
          </a:r>
          <a:endParaRPr lang="en-US" sz="3800" kern="1200" dirty="0">
            <a:solidFill>
              <a:schemeClr val="tx1">
                <a:alpha val="80000"/>
              </a:schemeClr>
            </a:solidFill>
          </a:endParaRPr>
        </a:p>
        <a:p>
          <a:pPr marL="285750" lvl="1" indent="-285750" algn="l" defTabSz="1689100">
            <a:lnSpc>
              <a:spcPct val="90000"/>
            </a:lnSpc>
            <a:spcBef>
              <a:spcPct val="0"/>
            </a:spcBef>
            <a:spcAft>
              <a:spcPct val="20000"/>
            </a:spcAft>
            <a:buChar char="•"/>
          </a:pPr>
          <a:r>
            <a:rPr lang="en-US" sz="3800" kern="1200">
              <a:solidFill>
                <a:schemeClr val="tx1">
                  <a:alpha val="80000"/>
                </a:schemeClr>
              </a:solidFill>
            </a:rPr>
            <a:t>Organiser les services</a:t>
          </a:r>
          <a:endParaRPr lang="en-US" sz="3800" kern="1200" dirty="0">
            <a:solidFill>
              <a:schemeClr val="tx1">
                <a:alpha val="80000"/>
              </a:schemeClr>
            </a:solidFill>
          </a:endParaRPr>
        </a:p>
        <a:p>
          <a:pPr marL="285750" lvl="1" indent="-285750" algn="l" defTabSz="1689100">
            <a:lnSpc>
              <a:spcPct val="90000"/>
            </a:lnSpc>
            <a:spcBef>
              <a:spcPct val="0"/>
            </a:spcBef>
            <a:spcAft>
              <a:spcPct val="20000"/>
            </a:spcAft>
            <a:buChar char="•"/>
          </a:pPr>
          <a:r>
            <a:rPr lang="en-US" sz="3800" kern="1200">
              <a:solidFill>
                <a:schemeClr val="tx1">
                  <a:alpha val="80000"/>
                </a:schemeClr>
              </a:solidFill>
            </a:rPr>
            <a:t>Anticiper les mobilités</a:t>
          </a:r>
          <a:endParaRPr lang="en-US" sz="3800" kern="1200" dirty="0">
            <a:solidFill>
              <a:schemeClr val="tx1">
                <a:alpha val="80000"/>
              </a:schemeClr>
            </a:solidFill>
          </a:endParaRPr>
        </a:p>
        <a:p>
          <a:pPr marL="285750" lvl="1" indent="-285750" algn="l" defTabSz="1689100">
            <a:lnSpc>
              <a:spcPct val="90000"/>
            </a:lnSpc>
            <a:spcBef>
              <a:spcPct val="0"/>
            </a:spcBef>
            <a:spcAft>
              <a:spcPct val="20000"/>
            </a:spcAft>
            <a:buChar char="•"/>
          </a:pPr>
          <a:r>
            <a:rPr lang="en-US" sz="3800" kern="1200" dirty="0" err="1">
              <a:solidFill>
                <a:schemeClr val="tx1">
                  <a:alpha val="80000"/>
                </a:schemeClr>
              </a:solidFill>
            </a:rPr>
            <a:t>Améliorer</a:t>
          </a:r>
          <a:r>
            <a:rPr lang="en-US" sz="3800" kern="1200" dirty="0">
              <a:solidFill>
                <a:schemeClr val="tx1">
                  <a:alpha val="80000"/>
                </a:schemeClr>
              </a:solidFill>
            </a:rPr>
            <a:t> les </a:t>
          </a:r>
          <a:r>
            <a:rPr lang="en-US" sz="3800" kern="1200" dirty="0" err="1">
              <a:solidFill>
                <a:schemeClr val="tx1">
                  <a:alpha val="80000"/>
                </a:schemeClr>
              </a:solidFill>
            </a:rPr>
            <a:t>recrutements</a:t>
          </a:r>
          <a:endParaRPr lang="en-US" sz="3800" kern="1200" dirty="0">
            <a:solidFill>
              <a:schemeClr val="tx1">
                <a:alpha val="80000"/>
              </a:schemeClr>
            </a:solidFill>
          </a:endParaRPr>
        </a:p>
      </dsp:txBody>
      <dsp:txXfrm>
        <a:off x="0" y="1201561"/>
        <a:ext cx="6245265" cy="43614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745B2-3B30-4184-92A6-1645A8C18D1A}">
      <dsp:nvSpPr>
        <dsp:cNvPr id="0" name=""/>
        <dsp:cNvSpPr/>
      </dsp:nvSpPr>
      <dsp:spPr>
        <a:xfrm>
          <a:off x="0" y="4167346"/>
          <a:ext cx="6900512" cy="136781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Si des modifications sont apportées par la hiérarchie, le responsable fait relire la fiche de poste à l’agent</a:t>
          </a:r>
        </a:p>
      </dsp:txBody>
      <dsp:txXfrm>
        <a:off x="0" y="4167346"/>
        <a:ext cx="6900512" cy="1367816"/>
      </dsp:txXfrm>
    </dsp:sp>
    <dsp:sp modelId="{60935A91-ABE7-41F6-ADDF-2ABF8204AD80}">
      <dsp:nvSpPr>
        <dsp:cNvPr id="0" name=""/>
        <dsp:cNvSpPr/>
      </dsp:nvSpPr>
      <dsp:spPr>
        <a:xfrm rot="10800000">
          <a:off x="0" y="2084162"/>
          <a:ext cx="6900512" cy="2103701"/>
        </a:xfrm>
        <a:prstGeom prst="upArrowCallou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La version </a:t>
          </a:r>
          <a:r>
            <a:rPr lang="en-US" sz="2400" kern="1200" dirty="0" err="1"/>
            <a:t>définitive</a:t>
          </a:r>
          <a:r>
            <a:rPr lang="en-US" sz="2400" kern="1200" dirty="0"/>
            <a:t> de la fiche de poste </a:t>
          </a:r>
        </a:p>
        <a:p>
          <a:pPr marL="0" lvl="0" indent="0" algn="ctr" defTabSz="1066800">
            <a:lnSpc>
              <a:spcPct val="90000"/>
            </a:lnSpc>
            <a:spcBef>
              <a:spcPct val="0"/>
            </a:spcBef>
            <a:spcAft>
              <a:spcPct val="35000"/>
            </a:spcAft>
            <a:buNone/>
          </a:pPr>
          <a:r>
            <a:rPr lang="en-US" sz="2400" kern="1200" dirty="0"/>
            <a:t>est </a:t>
          </a:r>
          <a:r>
            <a:rPr lang="en-US" sz="2400" kern="1200" dirty="0" err="1"/>
            <a:t>notifiée</a:t>
          </a:r>
          <a:r>
            <a:rPr lang="en-US" sz="2400" kern="1200" dirty="0"/>
            <a:t> à l’agent</a:t>
          </a:r>
        </a:p>
      </dsp:txBody>
      <dsp:txXfrm rot="10800000">
        <a:off x="0" y="2084162"/>
        <a:ext cx="6900512" cy="1366922"/>
      </dsp:txXfrm>
    </dsp:sp>
    <dsp:sp modelId="{0E771927-1A4B-4F80-8217-919DE28562F9}">
      <dsp:nvSpPr>
        <dsp:cNvPr id="0" name=""/>
        <dsp:cNvSpPr/>
      </dsp:nvSpPr>
      <dsp:spPr>
        <a:xfrm rot="10800000">
          <a:off x="0" y="978"/>
          <a:ext cx="6900512" cy="2103701"/>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Le responsable fait valider la fiche de poste par sa hiérarchie et informe l’agent lorsque la fiche est validée</a:t>
          </a:r>
        </a:p>
      </dsp:txBody>
      <dsp:txXfrm rot="10800000">
        <a:off x="0" y="978"/>
        <a:ext cx="6900512" cy="13669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F9320-C13F-46A2-A57A-B3ADD4E6F017}">
      <dsp:nvSpPr>
        <dsp:cNvPr id="0" name=""/>
        <dsp:cNvSpPr/>
      </dsp:nvSpPr>
      <dsp:spPr>
        <a:xfrm>
          <a:off x="0" y="707092"/>
          <a:ext cx="10515600" cy="13054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44B44D-19F4-4300-B359-923CE4465165}">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E35C53-AFC7-45BA-8732-A9F892BABAE1}">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100000"/>
            </a:lnSpc>
            <a:spcBef>
              <a:spcPct val="0"/>
            </a:spcBef>
            <a:spcAft>
              <a:spcPct val="35000"/>
            </a:spcAft>
            <a:buNone/>
          </a:pPr>
          <a:r>
            <a:rPr lang="fr-FR" sz="2400" kern="1200"/>
            <a:t>La fiche de poste doit vivre en fonction de l’évolution du service et des missions de l’agent pour rester un outil permanent aux yeux de tous </a:t>
          </a:r>
          <a:endParaRPr lang="en-US" sz="2400" kern="1200"/>
        </a:p>
      </dsp:txBody>
      <dsp:txXfrm>
        <a:off x="1507738" y="707092"/>
        <a:ext cx="9007861" cy="1305401"/>
      </dsp:txXfrm>
    </dsp:sp>
    <dsp:sp modelId="{A99DBCB1-E8BF-4C5A-83F7-E46E2E98C7FD}">
      <dsp:nvSpPr>
        <dsp:cNvPr id="0" name=""/>
        <dsp:cNvSpPr/>
      </dsp:nvSpPr>
      <dsp:spPr>
        <a:xfrm>
          <a:off x="0" y="2338844"/>
          <a:ext cx="10515600" cy="1305401"/>
        </a:xfrm>
        <a:prstGeom prst="roundRect">
          <a:avLst>
            <a:gd name="adj" fmla="val 1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dsp:style>
    </dsp:sp>
    <dsp:sp modelId="{4AD89A97-F673-4490-9246-1B2815D120E1}">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F2885F-05D6-410C-9A38-A54FCBE02D16}">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100000"/>
            </a:lnSpc>
            <a:spcBef>
              <a:spcPct val="0"/>
            </a:spcBef>
            <a:spcAft>
              <a:spcPct val="35000"/>
            </a:spcAft>
            <a:buNone/>
          </a:pPr>
          <a:r>
            <a:rPr lang="fr-FR" sz="2400" kern="1200" dirty="0"/>
            <a:t>La fiche de poste est révisée lors d’une promotion, d’un avancement de grade etc..</a:t>
          </a:r>
          <a:endParaRPr lang="en-US" sz="2400" kern="1200" dirty="0"/>
        </a:p>
      </dsp:txBody>
      <dsp:txXfrm>
        <a:off x="1507738" y="2338844"/>
        <a:ext cx="9007861" cy="13054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49380-0E21-43B2-AF09-49BA7FFD5A90}">
      <dsp:nvSpPr>
        <dsp:cNvPr id="0" name=""/>
        <dsp:cNvSpPr/>
      </dsp:nvSpPr>
      <dsp:spPr>
        <a:xfrm>
          <a:off x="301431" y="285"/>
          <a:ext cx="7523219" cy="602125"/>
        </a:xfrm>
        <a:prstGeom prst="roundRect">
          <a:avLst>
            <a:gd name="adj" fmla="val 10000"/>
          </a:avLst>
        </a:prstGeom>
        <a:solidFill>
          <a:schemeClr val="bg1"/>
        </a:solidFill>
        <a:ln w="12700" cap="flat" cmpd="sng" algn="ctr">
          <a:solidFill>
            <a:srgbClr val="0099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dirty="0">
              <a:solidFill>
                <a:srgbClr val="0099FF"/>
              </a:solidFill>
              <a:latin typeface="Tahoma" panose="020B0604030504040204" pitchFamily="34" charset="0"/>
              <a:ea typeface="Tahoma" panose="020B0604030504040204" pitchFamily="34" charset="0"/>
              <a:cs typeface="Tahoma" panose="020B0604030504040204" pitchFamily="34" charset="0"/>
            </a:rPr>
            <a:t>La mise en place de l’entretien d’évaluation suppose</a:t>
          </a:r>
        </a:p>
      </dsp:txBody>
      <dsp:txXfrm>
        <a:off x="319067" y="17921"/>
        <a:ext cx="7487947" cy="566853"/>
      </dsp:txXfrm>
    </dsp:sp>
    <dsp:sp modelId="{EC5349E5-954F-49D9-8F5B-89BBC19BBB38}">
      <dsp:nvSpPr>
        <dsp:cNvPr id="0" name=""/>
        <dsp:cNvSpPr/>
      </dsp:nvSpPr>
      <dsp:spPr>
        <a:xfrm>
          <a:off x="1053753" y="602411"/>
          <a:ext cx="752321" cy="507885"/>
        </a:xfrm>
        <a:custGeom>
          <a:avLst/>
          <a:gdLst/>
          <a:ahLst/>
          <a:cxnLst/>
          <a:rect l="0" t="0" r="0" b="0"/>
          <a:pathLst>
            <a:path>
              <a:moveTo>
                <a:pt x="0" y="0"/>
              </a:moveTo>
              <a:lnTo>
                <a:pt x="0" y="507885"/>
              </a:lnTo>
              <a:lnTo>
                <a:pt x="752321" y="507885"/>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F55A4E3C-F2DD-40C4-9731-7436AB0DCA4B}">
      <dsp:nvSpPr>
        <dsp:cNvPr id="0" name=""/>
        <dsp:cNvSpPr/>
      </dsp:nvSpPr>
      <dsp:spPr>
        <a:xfrm>
          <a:off x="1806075" y="809233"/>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Font typeface="Wingdings" panose="05000000000000000000" pitchFamily="2" charset="2"/>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Qu’une fiche de poste ait été établie avant le recrutement</a:t>
          </a:r>
        </a:p>
      </dsp:txBody>
      <dsp:txXfrm>
        <a:off x="1823711" y="826869"/>
        <a:ext cx="4781735" cy="566853"/>
      </dsp:txXfrm>
    </dsp:sp>
    <dsp:sp modelId="{C1982D89-C9A5-45E8-8B37-70765BEF19D4}">
      <dsp:nvSpPr>
        <dsp:cNvPr id="0" name=""/>
        <dsp:cNvSpPr/>
      </dsp:nvSpPr>
      <dsp:spPr>
        <a:xfrm>
          <a:off x="1053753" y="602411"/>
          <a:ext cx="752321" cy="1316833"/>
        </a:xfrm>
        <a:custGeom>
          <a:avLst/>
          <a:gdLst/>
          <a:ahLst/>
          <a:cxnLst/>
          <a:rect l="0" t="0" r="0" b="0"/>
          <a:pathLst>
            <a:path>
              <a:moveTo>
                <a:pt x="0" y="0"/>
              </a:moveTo>
              <a:lnTo>
                <a:pt x="0" y="1316833"/>
              </a:lnTo>
              <a:lnTo>
                <a:pt x="752321" y="1316833"/>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AB74001B-6CC2-481B-8CFB-45D07639495A}">
      <dsp:nvSpPr>
        <dsp:cNvPr id="0" name=""/>
        <dsp:cNvSpPr/>
      </dsp:nvSpPr>
      <dsp:spPr>
        <a:xfrm>
          <a:off x="1806075" y="1618181"/>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Que les missions et les objectifs du poste aient été clairement définis et communiqués au fonctionnaire stagiaire</a:t>
          </a:r>
        </a:p>
      </dsp:txBody>
      <dsp:txXfrm>
        <a:off x="1823711" y="1635817"/>
        <a:ext cx="4781735" cy="566853"/>
      </dsp:txXfrm>
    </dsp:sp>
    <dsp:sp modelId="{4A2AB3DA-68D3-4EB3-97CB-B4C1067A4AAF}">
      <dsp:nvSpPr>
        <dsp:cNvPr id="0" name=""/>
        <dsp:cNvSpPr/>
      </dsp:nvSpPr>
      <dsp:spPr>
        <a:xfrm>
          <a:off x="1053753" y="602411"/>
          <a:ext cx="752321" cy="2125781"/>
        </a:xfrm>
        <a:custGeom>
          <a:avLst/>
          <a:gdLst/>
          <a:ahLst/>
          <a:cxnLst/>
          <a:rect l="0" t="0" r="0" b="0"/>
          <a:pathLst>
            <a:path>
              <a:moveTo>
                <a:pt x="0" y="0"/>
              </a:moveTo>
              <a:lnTo>
                <a:pt x="0" y="2125781"/>
              </a:lnTo>
              <a:lnTo>
                <a:pt x="752321" y="2125781"/>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B86399A8-F1DC-4E45-9000-7F88E580293E}">
      <dsp:nvSpPr>
        <dsp:cNvPr id="0" name=""/>
        <dsp:cNvSpPr/>
      </dsp:nvSpPr>
      <dsp:spPr>
        <a:xfrm>
          <a:off x="1806075" y="2427130"/>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Font typeface="Wingdings" panose="05000000000000000000" pitchFamily="2" charset="2"/>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Que les missions confiées correspondent bien au grade occupé</a:t>
          </a:r>
        </a:p>
      </dsp:txBody>
      <dsp:txXfrm>
        <a:off x="1823711" y="2444766"/>
        <a:ext cx="4781735" cy="566853"/>
      </dsp:txXfrm>
    </dsp:sp>
    <dsp:sp modelId="{4B6A9E1A-C8BB-42DE-BCB5-33BE2DED42F4}">
      <dsp:nvSpPr>
        <dsp:cNvPr id="0" name=""/>
        <dsp:cNvSpPr/>
      </dsp:nvSpPr>
      <dsp:spPr>
        <a:xfrm>
          <a:off x="1053753" y="602411"/>
          <a:ext cx="752321" cy="2934729"/>
        </a:xfrm>
        <a:custGeom>
          <a:avLst/>
          <a:gdLst/>
          <a:ahLst/>
          <a:cxnLst/>
          <a:rect l="0" t="0" r="0" b="0"/>
          <a:pathLst>
            <a:path>
              <a:moveTo>
                <a:pt x="0" y="0"/>
              </a:moveTo>
              <a:lnTo>
                <a:pt x="0" y="2934729"/>
              </a:lnTo>
              <a:lnTo>
                <a:pt x="752321" y="2934729"/>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E7852FFF-0FDC-448A-94CD-BB371184D902}">
      <dsp:nvSpPr>
        <dsp:cNvPr id="0" name=""/>
        <dsp:cNvSpPr/>
      </dsp:nvSpPr>
      <dsp:spPr>
        <a:xfrm>
          <a:off x="1806075" y="3236078"/>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Font typeface="Wingdings" panose="05000000000000000000" pitchFamily="2" charset="2"/>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Que l’accueil du fonctionnaire stagiaire ait été assuré avec communication des informations et règles essentielles relatives à l'exercice de ses fonctions </a:t>
          </a:r>
        </a:p>
      </dsp:txBody>
      <dsp:txXfrm>
        <a:off x="1823711" y="3253714"/>
        <a:ext cx="4781735" cy="566853"/>
      </dsp:txXfrm>
    </dsp:sp>
    <dsp:sp modelId="{EAFDB10D-8E05-4A44-A4BE-C5D1EB6C7628}">
      <dsp:nvSpPr>
        <dsp:cNvPr id="0" name=""/>
        <dsp:cNvSpPr/>
      </dsp:nvSpPr>
      <dsp:spPr>
        <a:xfrm>
          <a:off x="1053753" y="602411"/>
          <a:ext cx="701427" cy="3700551"/>
        </a:xfrm>
        <a:custGeom>
          <a:avLst/>
          <a:gdLst/>
          <a:ahLst/>
          <a:cxnLst/>
          <a:rect l="0" t="0" r="0" b="0"/>
          <a:pathLst>
            <a:path>
              <a:moveTo>
                <a:pt x="0" y="0"/>
              </a:moveTo>
              <a:lnTo>
                <a:pt x="0" y="3700551"/>
              </a:lnTo>
              <a:lnTo>
                <a:pt x="701427" y="3700551"/>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148CD14E-5676-4E22-B999-4A027DEDDCE7}">
      <dsp:nvSpPr>
        <dsp:cNvPr id="0" name=""/>
        <dsp:cNvSpPr/>
      </dsp:nvSpPr>
      <dsp:spPr>
        <a:xfrm>
          <a:off x="1755180" y="4001899"/>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Que les moyens (notamment matériels) nécessaires à l’exercice des fonctions aient été mis à sa disposition</a:t>
          </a:r>
        </a:p>
      </dsp:txBody>
      <dsp:txXfrm>
        <a:off x="1772816" y="4019535"/>
        <a:ext cx="4781735" cy="566853"/>
      </dsp:txXfrm>
    </dsp:sp>
    <dsp:sp modelId="{7503A728-A8F0-4056-BA28-A3B40103F891}">
      <dsp:nvSpPr>
        <dsp:cNvPr id="0" name=""/>
        <dsp:cNvSpPr/>
      </dsp:nvSpPr>
      <dsp:spPr>
        <a:xfrm>
          <a:off x="1053753" y="602411"/>
          <a:ext cx="807518" cy="4552911"/>
        </a:xfrm>
        <a:custGeom>
          <a:avLst/>
          <a:gdLst/>
          <a:ahLst/>
          <a:cxnLst/>
          <a:rect l="0" t="0" r="0" b="0"/>
          <a:pathLst>
            <a:path>
              <a:moveTo>
                <a:pt x="0" y="0"/>
              </a:moveTo>
              <a:lnTo>
                <a:pt x="0" y="4552911"/>
              </a:lnTo>
              <a:lnTo>
                <a:pt x="807518" y="4552911"/>
              </a:lnTo>
            </a:path>
          </a:pathLst>
        </a:custGeom>
        <a:noFill/>
        <a:ln w="6350" cap="flat" cmpd="sng" algn="ctr">
          <a:solidFill>
            <a:srgbClr val="0099FF"/>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D044A388-48FD-4A23-BA9B-EBCE4E168966}">
      <dsp:nvSpPr>
        <dsp:cNvPr id="0" name=""/>
        <dsp:cNvSpPr/>
      </dsp:nvSpPr>
      <dsp:spPr>
        <a:xfrm>
          <a:off x="1861272" y="4854260"/>
          <a:ext cx="4817007" cy="602125"/>
        </a:xfrm>
        <a:prstGeom prst="roundRect">
          <a:avLst>
            <a:gd name="adj" fmla="val 10000"/>
          </a:avLst>
        </a:prstGeom>
        <a:solidFill>
          <a:schemeClr val="lt1"/>
        </a:solidFill>
        <a:ln w="12700" cap="flat" cmpd="sng" algn="ctr">
          <a:solidFill>
            <a:srgbClr val="0099FF"/>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Font typeface="Wingdings" panose="05000000000000000000" pitchFamily="2" charset="2"/>
            <a:buNone/>
          </a:pPr>
          <a:r>
            <a:rPr lang="fr-FR" sz="1100" kern="1200" dirty="0">
              <a:solidFill>
                <a:srgbClr val="0099FF"/>
              </a:solidFill>
              <a:latin typeface="Tahoma" panose="020B0604030504040204" pitchFamily="34" charset="0"/>
              <a:ea typeface="Tahoma" panose="020B0604030504040204" pitchFamily="34" charset="0"/>
              <a:cs typeface="Tahoma" panose="020B0604030504040204" pitchFamily="34" charset="0"/>
            </a:rPr>
            <a:t>Que le responsable hiérarchique ait été clairement désigné</a:t>
          </a:r>
        </a:p>
      </dsp:txBody>
      <dsp:txXfrm>
        <a:off x="1878908" y="4871896"/>
        <a:ext cx="4781735" cy="5668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atin typeface="Roboto" panose="02000000000000000000" pitchFamily="2" charset="0"/>
              </a:defRPr>
            </a:lvl1pPr>
          </a:lstStyle>
          <a:p>
            <a:endParaRPr lang="fr-FR" dirty="0"/>
          </a:p>
        </p:txBody>
      </p:sp>
      <p:sp>
        <p:nvSpPr>
          <p:cNvPr id="3" name="Espace réservé de la date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atin typeface="Roboto" panose="02000000000000000000" pitchFamily="2" charset="0"/>
              </a:defRPr>
            </a:lvl1pPr>
          </a:lstStyle>
          <a:p>
            <a:fld id="{24BA0EC6-891C-4099-A420-E0569C86E99D}" type="datetimeFigureOut">
              <a:rPr lang="fr-FR" smtClean="0"/>
              <a:pPr/>
              <a:t>08/10/2024</a:t>
            </a:fld>
            <a:endParaRPr lang="fr-FR" dirty="0"/>
          </a:p>
        </p:txBody>
      </p:sp>
      <p:sp>
        <p:nvSpPr>
          <p:cNvPr id="4" name="Espace réservé de l'image des diapositives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fr-FR" dirty="0"/>
          </a:p>
        </p:txBody>
      </p:sp>
      <p:sp>
        <p:nvSpPr>
          <p:cNvPr id="7" name="Espace réservé du numéro de diapositive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a:defRPr sz="1200">
                <a:latin typeface="Roboto" panose="02000000000000000000" pitchFamily="2" charset="0"/>
              </a:defRPr>
            </a:lvl1pPr>
          </a:lstStyle>
          <a:p>
            <a:fld id="{C3B342AE-C306-469B-A49F-803AC83E973F}" type="slidenum">
              <a:rPr lang="fr-FR" smtClean="0"/>
              <a:pPr/>
              <a:t>‹N°›</a:t>
            </a:fld>
            <a:endParaRPr lang="fr-FR" dirty="0"/>
          </a:p>
        </p:txBody>
      </p:sp>
    </p:spTree>
    <p:extLst>
      <p:ext uri="{BB962C8B-B14F-4D97-AF65-F5344CB8AC3E}">
        <p14:creationId xmlns:p14="http://schemas.microsoft.com/office/powerpoint/2010/main" val="328918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B1756F-E500-BDFD-4400-64311DC5A0E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F9CB21E-B5E2-AF56-625F-AC01B98A73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4C38037-7D30-27A5-EEFA-FD048C5F4D64}"/>
              </a:ext>
            </a:extLst>
          </p:cNvPr>
          <p:cNvSpPr>
            <a:spLocks noGrp="1"/>
          </p:cNvSpPr>
          <p:nvPr>
            <p:ph type="dt" sz="half" idx="10"/>
          </p:nvPr>
        </p:nvSpPr>
        <p:spPr/>
        <p:txBody>
          <a:bodyPr/>
          <a:lstStyle/>
          <a:p>
            <a:fld id="{7352C781-0E37-4A2B-9E4F-74AC7FAE723B}" type="datetime1">
              <a:rPr lang="fr-FR" smtClean="0"/>
              <a:t>08/10/2024</a:t>
            </a:fld>
            <a:endParaRPr lang="fr-FR"/>
          </a:p>
        </p:txBody>
      </p:sp>
      <p:sp>
        <p:nvSpPr>
          <p:cNvPr id="5" name="Espace réservé du pied de page 4">
            <a:extLst>
              <a:ext uri="{FF2B5EF4-FFF2-40B4-BE49-F238E27FC236}">
                <a16:creationId xmlns:a16="http://schemas.microsoft.com/office/drawing/2014/main" id="{D6550AAB-7FCE-ACF7-4821-536FCEE237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93FABA-32F4-16D1-C3DA-6BB7F36720EB}"/>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3076658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2D1B6C-7593-B1B1-0189-0CDBB76130C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23FD8C2-3C0B-063B-2EFA-E5377E729AC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290818-E079-6A3F-C39F-AD085D0EDDBD}"/>
              </a:ext>
            </a:extLst>
          </p:cNvPr>
          <p:cNvSpPr>
            <a:spLocks noGrp="1"/>
          </p:cNvSpPr>
          <p:nvPr>
            <p:ph type="dt" sz="half" idx="10"/>
          </p:nvPr>
        </p:nvSpPr>
        <p:spPr/>
        <p:txBody>
          <a:bodyPr/>
          <a:lstStyle/>
          <a:p>
            <a:fld id="{061797A0-DCC9-4E21-BDC3-207E9C70A311}" type="datetime1">
              <a:rPr lang="fr-FR" smtClean="0"/>
              <a:t>08/10/2024</a:t>
            </a:fld>
            <a:endParaRPr lang="fr-FR"/>
          </a:p>
        </p:txBody>
      </p:sp>
      <p:sp>
        <p:nvSpPr>
          <p:cNvPr id="5" name="Espace réservé du pied de page 4">
            <a:extLst>
              <a:ext uri="{FF2B5EF4-FFF2-40B4-BE49-F238E27FC236}">
                <a16:creationId xmlns:a16="http://schemas.microsoft.com/office/drawing/2014/main" id="{220CF00D-CF7B-B4C1-9946-6FD9989F87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A05412-8052-4C01-C56C-A541AFFCEBE4}"/>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3522475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8936D-E94D-49FD-91C0-12F8627AA95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9B467A0-8AFF-A176-87C8-6F1F91C9B8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F206646-814E-6B36-E788-0484992607A0}"/>
              </a:ext>
            </a:extLst>
          </p:cNvPr>
          <p:cNvSpPr>
            <a:spLocks noGrp="1"/>
          </p:cNvSpPr>
          <p:nvPr>
            <p:ph type="dt" sz="half" idx="10"/>
          </p:nvPr>
        </p:nvSpPr>
        <p:spPr/>
        <p:txBody>
          <a:bodyPr/>
          <a:lstStyle/>
          <a:p>
            <a:fld id="{0E054F77-E734-45E2-9B44-97C1A9B7411C}" type="datetime1">
              <a:rPr lang="fr-FR" smtClean="0"/>
              <a:t>08/10/2024</a:t>
            </a:fld>
            <a:endParaRPr lang="fr-FR"/>
          </a:p>
        </p:txBody>
      </p:sp>
      <p:sp>
        <p:nvSpPr>
          <p:cNvPr id="5" name="Espace réservé du pied de page 4">
            <a:extLst>
              <a:ext uri="{FF2B5EF4-FFF2-40B4-BE49-F238E27FC236}">
                <a16:creationId xmlns:a16="http://schemas.microsoft.com/office/drawing/2014/main" id="{877B5B71-B155-C3A5-30F6-16E2E1C287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10C55C-E087-2F90-E7BE-541306004562}"/>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28949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51FDB5-CCCB-CBB9-E0C6-A8899C919A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0B196D-1331-9F1C-C043-A6A9B504B2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9699AAA-7BDB-6B2F-C29C-A46CCE622C2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9D862D4-B712-8F59-4379-55BE45145F86}"/>
              </a:ext>
            </a:extLst>
          </p:cNvPr>
          <p:cNvSpPr>
            <a:spLocks noGrp="1"/>
          </p:cNvSpPr>
          <p:nvPr>
            <p:ph type="dt" sz="half" idx="10"/>
          </p:nvPr>
        </p:nvSpPr>
        <p:spPr/>
        <p:txBody>
          <a:bodyPr/>
          <a:lstStyle/>
          <a:p>
            <a:fld id="{77A8C61C-2654-4745-8EA2-31EE488137E6}" type="datetime1">
              <a:rPr lang="fr-FR" smtClean="0"/>
              <a:t>08/10/2024</a:t>
            </a:fld>
            <a:endParaRPr lang="fr-FR"/>
          </a:p>
        </p:txBody>
      </p:sp>
      <p:sp>
        <p:nvSpPr>
          <p:cNvPr id="6" name="Espace réservé du pied de page 5">
            <a:extLst>
              <a:ext uri="{FF2B5EF4-FFF2-40B4-BE49-F238E27FC236}">
                <a16:creationId xmlns:a16="http://schemas.microsoft.com/office/drawing/2014/main" id="{BC5085FD-AA7F-A231-F6C7-795D9687BD8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DAB0AD-92F2-F2BA-6C44-91FB24D437AC}"/>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2872678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3C0FAB-2536-A219-B0DD-6F0A84C566B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0113343-C202-B5F4-E7E6-D886AC1A1A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3048FBC-BB70-D700-D38D-0A417D1ED68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7496AC0-1A23-C472-BF3E-9F5CF3C7D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6B5F06C-E65B-1220-5D1E-21B859885C2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47334E0-50E4-534D-901C-B51A7F6507A1}"/>
              </a:ext>
            </a:extLst>
          </p:cNvPr>
          <p:cNvSpPr>
            <a:spLocks noGrp="1"/>
          </p:cNvSpPr>
          <p:nvPr>
            <p:ph type="dt" sz="half" idx="10"/>
          </p:nvPr>
        </p:nvSpPr>
        <p:spPr/>
        <p:txBody>
          <a:bodyPr/>
          <a:lstStyle/>
          <a:p>
            <a:fld id="{4CDB65B7-7847-42CE-AE9A-C6531EEB43C9}" type="datetime1">
              <a:rPr lang="fr-FR" smtClean="0"/>
              <a:t>08/10/2024</a:t>
            </a:fld>
            <a:endParaRPr lang="fr-FR"/>
          </a:p>
        </p:txBody>
      </p:sp>
      <p:sp>
        <p:nvSpPr>
          <p:cNvPr id="8" name="Espace réservé du pied de page 7">
            <a:extLst>
              <a:ext uri="{FF2B5EF4-FFF2-40B4-BE49-F238E27FC236}">
                <a16:creationId xmlns:a16="http://schemas.microsoft.com/office/drawing/2014/main" id="{AC0A39BB-AAD6-1620-D230-02B22D7FED9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E8B3A1E-91BB-FC78-1A79-F2C1CF5E86D0}"/>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736282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0A8DB6-7EA3-E8B8-C4C1-57B63846D71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ED40E4-96F1-9AE6-19A5-D76D0BE854D8}"/>
              </a:ext>
            </a:extLst>
          </p:cNvPr>
          <p:cNvSpPr>
            <a:spLocks noGrp="1"/>
          </p:cNvSpPr>
          <p:nvPr>
            <p:ph type="dt" sz="half" idx="10"/>
          </p:nvPr>
        </p:nvSpPr>
        <p:spPr/>
        <p:txBody>
          <a:bodyPr/>
          <a:lstStyle/>
          <a:p>
            <a:fld id="{4B67EF46-3341-425E-8092-A50CC84E89B4}" type="datetime1">
              <a:rPr lang="fr-FR" smtClean="0"/>
              <a:t>08/10/2024</a:t>
            </a:fld>
            <a:endParaRPr lang="fr-FR"/>
          </a:p>
        </p:txBody>
      </p:sp>
      <p:sp>
        <p:nvSpPr>
          <p:cNvPr id="4" name="Espace réservé du pied de page 3">
            <a:extLst>
              <a:ext uri="{FF2B5EF4-FFF2-40B4-BE49-F238E27FC236}">
                <a16:creationId xmlns:a16="http://schemas.microsoft.com/office/drawing/2014/main" id="{2C205553-0AFD-C00D-BE0E-775A17889B5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0857595-4780-7EFD-9CE4-FABD8D4BB0D2}"/>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350132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828BE66-A3A2-4FC5-35DC-65255C4116FC}"/>
              </a:ext>
            </a:extLst>
          </p:cNvPr>
          <p:cNvSpPr>
            <a:spLocks noGrp="1"/>
          </p:cNvSpPr>
          <p:nvPr>
            <p:ph type="dt" sz="half" idx="10"/>
          </p:nvPr>
        </p:nvSpPr>
        <p:spPr/>
        <p:txBody>
          <a:bodyPr/>
          <a:lstStyle/>
          <a:p>
            <a:fld id="{10AD7880-A834-4324-BFEB-0EAB98122E6F}" type="datetime1">
              <a:rPr lang="fr-FR" smtClean="0"/>
              <a:t>08/10/2024</a:t>
            </a:fld>
            <a:endParaRPr lang="fr-FR"/>
          </a:p>
        </p:txBody>
      </p:sp>
      <p:sp>
        <p:nvSpPr>
          <p:cNvPr id="3" name="Espace réservé du pied de page 2">
            <a:extLst>
              <a:ext uri="{FF2B5EF4-FFF2-40B4-BE49-F238E27FC236}">
                <a16:creationId xmlns:a16="http://schemas.microsoft.com/office/drawing/2014/main" id="{49B1AEF7-38A6-C2CA-F9CC-D708B9BF9D0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68EF20F-0E49-F87F-0A33-165161C393FB}"/>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2215758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8E1F0-4B35-3052-2A34-55E107A3931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0ABFF58-8638-E875-3208-0E67AB73CE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624714E-A935-6396-A8A8-D40D47CF00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CB7620-C5CE-2DBE-152C-BA9911F85D0A}"/>
              </a:ext>
            </a:extLst>
          </p:cNvPr>
          <p:cNvSpPr>
            <a:spLocks noGrp="1"/>
          </p:cNvSpPr>
          <p:nvPr>
            <p:ph type="dt" sz="half" idx="10"/>
          </p:nvPr>
        </p:nvSpPr>
        <p:spPr/>
        <p:txBody>
          <a:bodyPr/>
          <a:lstStyle/>
          <a:p>
            <a:fld id="{0DC492B7-BEB0-4DF6-9026-C211C5759624}" type="datetime1">
              <a:rPr lang="fr-FR" smtClean="0"/>
              <a:t>08/10/2024</a:t>
            </a:fld>
            <a:endParaRPr lang="fr-FR"/>
          </a:p>
        </p:txBody>
      </p:sp>
      <p:sp>
        <p:nvSpPr>
          <p:cNvPr id="6" name="Espace réservé du pied de page 5">
            <a:extLst>
              <a:ext uri="{FF2B5EF4-FFF2-40B4-BE49-F238E27FC236}">
                <a16:creationId xmlns:a16="http://schemas.microsoft.com/office/drawing/2014/main" id="{C090AE67-F8EE-7FA0-9BA0-D528188CDC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B8A0B0-C328-8762-82B5-64B36F97B62C}"/>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64092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5CF5B9-FAF3-4EDC-CFA0-F27ACB9224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1EC80CC-B863-B457-FA3B-FFA2D0DEFA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AF21C0C-F103-3D54-43C6-D7BDCB1F3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EFEEFB9-2DEE-70BB-D2FD-A6CF77309951}"/>
              </a:ext>
            </a:extLst>
          </p:cNvPr>
          <p:cNvSpPr>
            <a:spLocks noGrp="1"/>
          </p:cNvSpPr>
          <p:nvPr>
            <p:ph type="dt" sz="half" idx="10"/>
          </p:nvPr>
        </p:nvSpPr>
        <p:spPr/>
        <p:txBody>
          <a:bodyPr/>
          <a:lstStyle/>
          <a:p>
            <a:fld id="{B5504AEB-18AF-440A-ACFA-5B8F35544260}" type="datetime1">
              <a:rPr lang="fr-FR" smtClean="0"/>
              <a:t>08/10/2024</a:t>
            </a:fld>
            <a:endParaRPr lang="fr-FR"/>
          </a:p>
        </p:txBody>
      </p:sp>
      <p:sp>
        <p:nvSpPr>
          <p:cNvPr id="6" name="Espace réservé du pied de page 5">
            <a:extLst>
              <a:ext uri="{FF2B5EF4-FFF2-40B4-BE49-F238E27FC236}">
                <a16:creationId xmlns:a16="http://schemas.microsoft.com/office/drawing/2014/main" id="{E633F0FF-2118-00C5-33B7-E9A908774A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73D87E-7362-3DBE-4607-314E8857E710}"/>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370930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D3030E-C677-82C6-8DE0-3F6DBA8B0B4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7D65F24-BA44-1141-D24B-9AF6239BC7C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84B2B0-FA45-FC53-01C7-598E7F1B1C53}"/>
              </a:ext>
            </a:extLst>
          </p:cNvPr>
          <p:cNvSpPr>
            <a:spLocks noGrp="1"/>
          </p:cNvSpPr>
          <p:nvPr>
            <p:ph type="dt" sz="half" idx="10"/>
          </p:nvPr>
        </p:nvSpPr>
        <p:spPr/>
        <p:txBody>
          <a:bodyPr/>
          <a:lstStyle/>
          <a:p>
            <a:fld id="{4E422A56-3357-46D5-AC25-767C91EC5A41}" type="datetime1">
              <a:rPr lang="fr-FR" smtClean="0"/>
              <a:t>08/10/2024</a:t>
            </a:fld>
            <a:endParaRPr lang="fr-FR"/>
          </a:p>
        </p:txBody>
      </p:sp>
      <p:sp>
        <p:nvSpPr>
          <p:cNvPr id="5" name="Espace réservé du pied de page 4">
            <a:extLst>
              <a:ext uri="{FF2B5EF4-FFF2-40B4-BE49-F238E27FC236}">
                <a16:creationId xmlns:a16="http://schemas.microsoft.com/office/drawing/2014/main" id="{581EE4DC-3340-94E4-06DF-7D981DE7000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619472-38B6-61BB-18AA-931D3B339446}"/>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760904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BC310F3-22A7-B668-A073-9B2A90A6DA5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922B6B2-B81C-A583-F005-BEA39605530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A85B58-300F-7521-C5BE-96A78AF174CF}"/>
              </a:ext>
            </a:extLst>
          </p:cNvPr>
          <p:cNvSpPr>
            <a:spLocks noGrp="1"/>
          </p:cNvSpPr>
          <p:nvPr>
            <p:ph type="dt" sz="half" idx="10"/>
          </p:nvPr>
        </p:nvSpPr>
        <p:spPr/>
        <p:txBody>
          <a:bodyPr/>
          <a:lstStyle/>
          <a:p>
            <a:fld id="{49E01262-7B26-48FF-89DC-45822B1A9224}" type="datetime1">
              <a:rPr lang="fr-FR" smtClean="0"/>
              <a:t>08/10/2024</a:t>
            </a:fld>
            <a:endParaRPr lang="fr-FR"/>
          </a:p>
        </p:txBody>
      </p:sp>
      <p:sp>
        <p:nvSpPr>
          <p:cNvPr id="5" name="Espace réservé du pied de page 4">
            <a:extLst>
              <a:ext uri="{FF2B5EF4-FFF2-40B4-BE49-F238E27FC236}">
                <a16:creationId xmlns:a16="http://schemas.microsoft.com/office/drawing/2014/main" id="{924963A3-BE42-ABD1-9AB2-C59C821E57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E302B6-2FFA-7DC9-F500-AE6A66414355}"/>
              </a:ext>
            </a:extLst>
          </p:cNvPr>
          <p:cNvSpPr>
            <a:spLocks noGrp="1"/>
          </p:cNvSpPr>
          <p:nvPr>
            <p:ph type="sldNum" sz="quarter" idx="12"/>
          </p:nvPr>
        </p:nvSpPr>
        <p:spPr/>
        <p:txBody>
          <a:bodyPr/>
          <a:lstStyle/>
          <a:p>
            <a:fld id="{F526B8BA-9929-4C0B-8650-E1954C5C1083}" type="slidenum">
              <a:rPr lang="fr-FR" smtClean="0"/>
              <a:t>‹N°›</a:t>
            </a:fld>
            <a:endParaRPr lang="fr-FR"/>
          </a:p>
        </p:txBody>
      </p:sp>
    </p:spTree>
    <p:extLst>
      <p:ext uri="{BB962C8B-B14F-4D97-AF65-F5344CB8AC3E}">
        <p14:creationId xmlns:p14="http://schemas.microsoft.com/office/powerpoint/2010/main" val="139533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D0CE6C8-C80D-F5C8-FF16-D7E0DFB69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A652D4-5226-57D9-1AD4-3D44BD7CFB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865E2D7-8B19-3266-D5F5-25B8400FC6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9AAD7-B23B-43D2-9EBB-A3429013E1A2}" type="datetime1">
              <a:rPr lang="fr-FR" smtClean="0"/>
              <a:t>08/10/2024</a:t>
            </a:fld>
            <a:endParaRPr lang="fr-FR"/>
          </a:p>
        </p:txBody>
      </p:sp>
      <p:sp>
        <p:nvSpPr>
          <p:cNvPr id="5" name="Espace réservé du pied de page 4">
            <a:extLst>
              <a:ext uri="{FF2B5EF4-FFF2-40B4-BE49-F238E27FC236}">
                <a16:creationId xmlns:a16="http://schemas.microsoft.com/office/drawing/2014/main" id="{AF544121-918D-97F9-722A-2CF12054B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6B33291-6F6F-7864-357C-858079963D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6B8BA-9929-4C0B-8650-E1954C5C1083}" type="slidenum">
              <a:rPr lang="fr-FR" smtClean="0"/>
              <a:t>‹N°›</a:t>
            </a:fld>
            <a:endParaRPr lang="fr-FR"/>
          </a:p>
        </p:txBody>
      </p:sp>
    </p:spTree>
    <p:extLst>
      <p:ext uri="{BB962C8B-B14F-4D97-AF65-F5344CB8AC3E}">
        <p14:creationId xmlns:p14="http://schemas.microsoft.com/office/powerpoint/2010/main" val="2514361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7.xml"/><Relationship Id="rId1" Type="http://schemas.openxmlformats.org/officeDocument/2006/relationships/themeOverride" Target="../theme/themeOverride1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8.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3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hemeOverride" Target="../theme/themeOverride24.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hemeOverride" Target="../theme/themeOverride25.xml"/><Relationship Id="rId5" Type="http://schemas.openxmlformats.org/officeDocument/2006/relationships/image" Target="../media/image29.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hemeOverride" Target="../theme/themeOverride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re 7">
            <a:extLst>
              <a:ext uri="{FF2B5EF4-FFF2-40B4-BE49-F238E27FC236}">
                <a16:creationId xmlns:a16="http://schemas.microsoft.com/office/drawing/2014/main" id="{4EC02E69-26CD-C7D4-E6C2-A392D7452FEA}"/>
              </a:ext>
            </a:extLst>
          </p:cNvPr>
          <p:cNvSpPr txBox="1">
            <a:spLocks/>
          </p:cNvSpPr>
          <p:nvPr/>
        </p:nvSpPr>
        <p:spPr>
          <a:xfrm>
            <a:off x="1988498" y="1898475"/>
            <a:ext cx="8215003" cy="25231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000" dirty="0">
                <a:solidFill>
                  <a:schemeClr val="accent2"/>
                </a:solidFill>
                <a:latin typeface="Roboto" pitchFamily="2" charset="0"/>
                <a:ea typeface="Roboto" pitchFamily="2" charset="0"/>
              </a:rPr>
              <a:t>RENDEZ VOUS THEMATIQUE</a:t>
            </a:r>
          </a:p>
          <a:p>
            <a:pPr algn="ctr"/>
            <a:br>
              <a:rPr lang="fr-FR" sz="4000" dirty="0">
                <a:solidFill>
                  <a:schemeClr val="accent2"/>
                </a:solidFill>
                <a:latin typeface="Roboto" pitchFamily="2" charset="0"/>
                <a:ea typeface="Roboto" pitchFamily="2" charset="0"/>
              </a:rPr>
            </a:br>
            <a:r>
              <a:rPr lang="fr-FR" sz="4000" dirty="0">
                <a:solidFill>
                  <a:schemeClr val="accent2"/>
                </a:solidFill>
                <a:latin typeface="Roboto" pitchFamily="2" charset="0"/>
                <a:ea typeface="Roboto" pitchFamily="2" charset="0"/>
              </a:rPr>
              <a:t>L’élaboration d’une fiche poste</a:t>
            </a:r>
          </a:p>
          <a:p>
            <a:pPr algn="ctr"/>
            <a:r>
              <a:rPr lang="fr-FR" sz="4000" dirty="0">
                <a:solidFill>
                  <a:schemeClr val="accent2"/>
                </a:solidFill>
                <a:latin typeface="Roboto" pitchFamily="2" charset="0"/>
                <a:ea typeface="Roboto" pitchFamily="2" charset="0"/>
              </a:rPr>
              <a:t>L’entretien annuel</a:t>
            </a:r>
          </a:p>
        </p:txBody>
      </p:sp>
      <p:sp>
        <p:nvSpPr>
          <p:cNvPr id="6" name="ZoneTexte 5">
            <a:extLst>
              <a:ext uri="{FF2B5EF4-FFF2-40B4-BE49-F238E27FC236}">
                <a16:creationId xmlns:a16="http://schemas.microsoft.com/office/drawing/2014/main" id="{45620A62-3BEE-24A4-D6FC-313C6D5CDFAA}"/>
              </a:ext>
            </a:extLst>
          </p:cNvPr>
          <p:cNvSpPr txBox="1"/>
          <p:nvPr/>
        </p:nvSpPr>
        <p:spPr>
          <a:xfrm>
            <a:off x="8531105" y="5710019"/>
            <a:ext cx="3769567" cy="646331"/>
          </a:xfrm>
          <a:prstGeom prst="rect">
            <a:avLst/>
          </a:prstGeom>
          <a:noFill/>
        </p:spPr>
        <p:txBody>
          <a:bodyPr wrap="square" rtlCol="0">
            <a:spAutoFit/>
          </a:bodyPr>
          <a:lstStyle/>
          <a:p>
            <a:r>
              <a:rPr lang="fr-FR" dirty="0">
                <a:latin typeface="Roboto" panose="02000000000000000000" pitchFamily="2" charset="0"/>
                <a:ea typeface="Roboto" panose="02000000000000000000" pitchFamily="2" charset="0"/>
                <a:cs typeface="Roboto" panose="02000000000000000000" pitchFamily="2" charset="0"/>
              </a:rPr>
              <a:t>Laëtitia AUBRIOT</a:t>
            </a:r>
          </a:p>
          <a:p>
            <a:r>
              <a:rPr lang="fr-FR" dirty="0">
                <a:latin typeface="Roboto" panose="02000000000000000000" pitchFamily="2" charset="0"/>
                <a:ea typeface="Roboto" panose="02000000000000000000" pitchFamily="2" charset="0"/>
                <a:cs typeface="Roboto" panose="02000000000000000000" pitchFamily="2" charset="0"/>
              </a:rPr>
              <a:t>Christelle GAUVAIN</a:t>
            </a:r>
          </a:p>
        </p:txBody>
      </p:sp>
      <p:sp>
        <p:nvSpPr>
          <p:cNvPr id="8" name="Sous-titre 2">
            <a:extLst>
              <a:ext uri="{FF2B5EF4-FFF2-40B4-BE49-F238E27FC236}">
                <a16:creationId xmlns:a16="http://schemas.microsoft.com/office/drawing/2014/main" id="{66C17DB4-3C78-F9A4-D3AA-F6190DC11E1B}"/>
              </a:ext>
            </a:extLst>
          </p:cNvPr>
          <p:cNvSpPr txBox="1">
            <a:spLocks/>
          </p:cNvSpPr>
          <p:nvPr/>
        </p:nvSpPr>
        <p:spPr>
          <a:xfrm>
            <a:off x="534838" y="4959525"/>
            <a:ext cx="5710687" cy="11854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1" dirty="0">
              <a:solidFill>
                <a:srgbClr val="092189"/>
              </a:solidFill>
            </a:endParaRPr>
          </a:p>
          <a:p>
            <a:pPr marL="0" indent="0" algn="ctr">
              <a:buNone/>
            </a:pPr>
            <a:r>
              <a:rPr lang="fr-FR" b="1" dirty="0">
                <a:solidFill>
                  <a:srgbClr val="092189"/>
                </a:solidFill>
                <a:latin typeface="Roboto" pitchFamily="2" charset="0"/>
                <a:ea typeface="Roboto" pitchFamily="2" charset="0"/>
              </a:rPr>
              <a:t>Mardi 8 octobre 2024</a:t>
            </a:r>
          </a:p>
          <a:p>
            <a:endParaRPr lang="fr-FR" dirty="0"/>
          </a:p>
        </p:txBody>
      </p:sp>
      <p:sp>
        <p:nvSpPr>
          <p:cNvPr id="2" name="Espace réservé du numéro de diapositive 1">
            <a:extLst>
              <a:ext uri="{FF2B5EF4-FFF2-40B4-BE49-F238E27FC236}">
                <a16:creationId xmlns:a16="http://schemas.microsoft.com/office/drawing/2014/main" id="{90A54E4E-C947-8FBC-1C0C-BD516F49DA94}"/>
              </a:ext>
            </a:extLst>
          </p:cNvPr>
          <p:cNvSpPr>
            <a:spLocks noGrp="1"/>
          </p:cNvSpPr>
          <p:nvPr>
            <p:ph type="sldNum" sz="quarter" idx="12"/>
          </p:nvPr>
        </p:nvSpPr>
        <p:spPr/>
        <p:txBody>
          <a:bodyPr/>
          <a:lstStyle/>
          <a:p>
            <a:fld id="{F526B8BA-9929-4C0B-8650-E1954C5C1083}" type="slidenum">
              <a:rPr lang="fr-FR" smtClean="0"/>
              <a:t>1</a:t>
            </a:fld>
            <a:endParaRPr lang="fr-FR"/>
          </a:p>
        </p:txBody>
      </p:sp>
      <p:pic>
        <p:nvPicPr>
          <p:cNvPr id="3" name="Image 2" descr="Une image contenant texte, Police, logo, Graphique&#10;&#10;Description générée automatiquement">
            <a:extLst>
              <a:ext uri="{FF2B5EF4-FFF2-40B4-BE49-F238E27FC236}">
                <a16:creationId xmlns:a16="http://schemas.microsoft.com/office/drawing/2014/main" id="{91716E5C-CED4-6E60-BADE-A3B3317361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78" y="241384"/>
            <a:ext cx="2921689" cy="1673976"/>
          </a:xfrm>
          <a:prstGeom prst="rect">
            <a:avLst/>
          </a:prstGeom>
        </p:spPr>
      </p:pic>
    </p:spTree>
    <p:extLst>
      <p:ext uri="{BB962C8B-B14F-4D97-AF65-F5344CB8AC3E}">
        <p14:creationId xmlns:p14="http://schemas.microsoft.com/office/powerpoint/2010/main" val="1045102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2">
            <a:extLst>
              <a:ext uri="{FF2B5EF4-FFF2-40B4-BE49-F238E27FC236}">
                <a16:creationId xmlns:a16="http://schemas.microsoft.com/office/drawing/2014/main" id="{975C63ED-30C9-475C-531E-405775BAB237}"/>
              </a:ext>
            </a:extLst>
          </p:cNvPr>
          <p:cNvSpPr txBox="1">
            <a:spLocks/>
          </p:cNvSpPr>
          <p:nvPr/>
        </p:nvSpPr>
        <p:spPr>
          <a:xfrm>
            <a:off x="4123427" y="1224951"/>
            <a:ext cx="4468482" cy="488255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marR="0" lvl="1" indent="0" algn="l" defTabSz="914400" rtl="0" eaLnBrk="1" fontAlgn="auto" latinLnBrk="0" hangingPunct="1">
              <a:lnSpc>
                <a:spcPct val="100000"/>
              </a:lnSpc>
              <a:spcBef>
                <a:spcPts val="0"/>
              </a:spcBef>
              <a:spcAft>
                <a:spcPts val="0"/>
              </a:spcAft>
              <a:buClr>
                <a:srgbClr val="0099FF"/>
              </a:buClr>
              <a:buSzTx/>
              <a:buFont typeface="Wingdings" panose="05000000000000000000" pitchFamily="2" charset="2"/>
              <a:buChar char="v"/>
              <a:tabLst/>
              <a:defRPr/>
            </a:pPr>
            <a:endParaRPr kumimoji="0" lang="fr-FR" sz="1400" b="0" i="0" u="none" strike="noStrike" kern="1200" cap="none" spc="0" normalizeH="0" baseline="0" noProof="0" dirty="0">
              <a:ln>
                <a:noFill/>
              </a:ln>
              <a:solidFill>
                <a:sysClr val="windowText" lastClr="000000">
                  <a:lumMod val="75000"/>
                  <a:lumOff val="25000"/>
                </a:sysClr>
              </a:solidFill>
              <a:effectLst/>
              <a:uLnTx/>
              <a:uFillTx/>
              <a:latin typeface="Roboto" pitchFamily="2" charset="0"/>
              <a:ea typeface="Roboto" pitchFamily="2" charset="0"/>
              <a:cs typeface="+mn-cs"/>
            </a:endParaRPr>
          </a:p>
          <a:p>
            <a:pPr marL="0" marR="0" lvl="0" indent="0" algn="just" defTabSz="457200" rtl="0" eaLnBrk="1" fontAlgn="auto" latinLnBrk="0" hangingPunct="1">
              <a:lnSpc>
                <a:spcPct val="100000"/>
              </a:lnSpc>
              <a:spcBef>
                <a:spcPts val="1000"/>
              </a:spcBef>
              <a:spcAft>
                <a:spcPts val="0"/>
              </a:spcAft>
              <a:buClr>
                <a:srgbClr val="0099FF"/>
              </a:buClr>
              <a:buSzPct val="80000"/>
              <a:buFont typeface="Wingdings 3" charset="2"/>
              <a:buNone/>
              <a:tabLst/>
              <a:defRPr/>
            </a:pPr>
            <a:r>
              <a:rPr kumimoji="0" lang="fr-FR" sz="1400" b="0" i="0" u="none" strike="noStrike" kern="1200" cap="none" spc="0" normalizeH="0" baseline="0" noProof="0" dirty="0">
                <a:ln>
                  <a:noFill/>
                </a:ln>
                <a:solidFill>
                  <a:sysClr val="windowText" lastClr="000000">
                    <a:lumMod val="75000"/>
                    <a:lumOff val="25000"/>
                  </a:sysClr>
                </a:solidFill>
                <a:effectLst/>
                <a:uLnTx/>
                <a:uFillTx/>
                <a:latin typeface="Roboto" pitchFamily="2" charset="0"/>
                <a:ea typeface="Roboto" pitchFamily="2" charset="0"/>
                <a:cs typeface="+mn-cs"/>
              </a:rPr>
              <a:t>	</a:t>
            </a: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Roboto" pitchFamily="2" charset="0"/>
                <a:ea typeface="Roboto" pitchFamily="2" charset="0"/>
                <a:cs typeface="+mn-cs"/>
              </a:rPr>
              <a:t> </a:t>
            </a:r>
          </a:p>
        </p:txBody>
      </p:sp>
      <p:sp>
        <p:nvSpPr>
          <p:cNvPr id="11" name="Titre 1">
            <a:extLst>
              <a:ext uri="{FF2B5EF4-FFF2-40B4-BE49-F238E27FC236}">
                <a16:creationId xmlns:a16="http://schemas.microsoft.com/office/drawing/2014/main" id="{29814339-CA11-56CE-7D70-85EBC22B2633}"/>
              </a:ext>
            </a:extLst>
          </p:cNvPr>
          <p:cNvSpPr txBox="1">
            <a:spLocks/>
          </p:cNvSpPr>
          <p:nvPr/>
        </p:nvSpPr>
        <p:spPr>
          <a:xfrm>
            <a:off x="514251" y="1691274"/>
            <a:ext cx="3471154" cy="360871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dirty="0">
                <a:solidFill>
                  <a:srgbClr val="0099FF"/>
                </a:solidFill>
                <a:latin typeface="Roboto" pitchFamily="2" charset="0"/>
                <a:ea typeface="Roboto" pitchFamily="2" charset="0"/>
              </a:rPr>
              <a:t>SOMMAIRE</a:t>
            </a:r>
          </a:p>
        </p:txBody>
      </p:sp>
      <p:sp>
        <p:nvSpPr>
          <p:cNvPr id="3" name="Espace réservé du numéro de diapositive 2">
            <a:extLst>
              <a:ext uri="{FF2B5EF4-FFF2-40B4-BE49-F238E27FC236}">
                <a16:creationId xmlns:a16="http://schemas.microsoft.com/office/drawing/2014/main" id="{6DC8726C-E8F6-90EF-F75D-1165443AB88C}"/>
              </a:ext>
            </a:extLst>
          </p:cNvPr>
          <p:cNvSpPr>
            <a:spLocks noGrp="1"/>
          </p:cNvSpPr>
          <p:nvPr>
            <p:ph type="sldNum" sz="quarter" idx="12"/>
          </p:nvPr>
        </p:nvSpPr>
        <p:spPr/>
        <p:txBody>
          <a:bodyPr/>
          <a:lstStyle/>
          <a:p>
            <a:fld id="{F526B8BA-9929-4C0B-8650-E1954C5C1083}" type="slidenum">
              <a:rPr lang="fr-FR" smtClean="0"/>
              <a:t>2</a:t>
            </a:fld>
            <a:endParaRPr lang="fr-FR"/>
          </a:p>
        </p:txBody>
      </p:sp>
      <p:sp>
        <p:nvSpPr>
          <p:cNvPr id="4" name="ZoneTexte 3">
            <a:extLst>
              <a:ext uri="{FF2B5EF4-FFF2-40B4-BE49-F238E27FC236}">
                <a16:creationId xmlns:a16="http://schemas.microsoft.com/office/drawing/2014/main" id="{3C391309-DFFB-B6F5-156A-62362BA90BBD}"/>
              </a:ext>
            </a:extLst>
          </p:cNvPr>
          <p:cNvSpPr txBox="1"/>
          <p:nvPr/>
        </p:nvSpPr>
        <p:spPr>
          <a:xfrm>
            <a:off x="5056898" y="904285"/>
            <a:ext cx="6385995" cy="5632311"/>
          </a:xfrm>
          <a:prstGeom prst="rect">
            <a:avLst/>
          </a:prstGeom>
          <a:noFill/>
        </p:spPr>
        <p:txBody>
          <a:bodyPr wrap="square" rtlCol="0">
            <a:spAutoFit/>
          </a:bodyPr>
          <a:lstStyle/>
          <a:p>
            <a:pPr marL="342900" indent="-342900">
              <a:buAutoNum type="arabicParenR"/>
            </a:pPr>
            <a:r>
              <a:rPr lang="fr-FR" b="1" dirty="0">
                <a:solidFill>
                  <a:srgbClr val="0099FF"/>
                </a:solidFill>
                <a:latin typeface="Roboto" panose="02000000000000000000" pitchFamily="2" charset="0"/>
                <a:ea typeface="Roboto" panose="02000000000000000000" pitchFamily="2" charset="0"/>
                <a:cs typeface="Roboto" panose="02000000000000000000" pitchFamily="2" charset="0"/>
              </a:rPr>
              <a:t>La fiche de poste </a:t>
            </a:r>
          </a:p>
          <a:p>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Cadre juridique</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Quelques rappels </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Les objectifs</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Eléments de </a:t>
            </a:r>
            <a:r>
              <a:rPr lang="fr-FR">
                <a:solidFill>
                  <a:srgbClr val="0099FF"/>
                </a:solidFill>
                <a:latin typeface="Roboto" panose="02000000000000000000" pitchFamily="2" charset="0"/>
                <a:ea typeface="Roboto" panose="02000000000000000000" pitchFamily="2" charset="0"/>
                <a:cs typeface="Roboto" panose="02000000000000000000" pitchFamily="2" charset="0"/>
              </a:rPr>
              <a:t>la fiche de poste</a:t>
            </a:r>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Elaboration de la fiche de poste : grilles d’analyses, rédaction et validation de la fiche de poste</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Révision de la fiche de poste</a:t>
            </a:r>
          </a:p>
          <a:p>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b="1" dirty="0">
                <a:solidFill>
                  <a:srgbClr val="0099FF"/>
                </a:solidFill>
                <a:latin typeface="Roboto" panose="02000000000000000000" pitchFamily="2" charset="0"/>
                <a:ea typeface="Roboto" panose="02000000000000000000" pitchFamily="2" charset="0"/>
                <a:cs typeface="Roboto" panose="02000000000000000000" pitchFamily="2" charset="0"/>
              </a:rPr>
              <a:t>2) L’entretien annuel</a:t>
            </a:r>
          </a:p>
          <a:p>
            <a:pPr marL="342900" indent="-342900">
              <a:buAutoNum type="arabicParenR"/>
            </a:pPr>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Cadre juridique</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Objectifs / Prérequis</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L’Evaluation</a:t>
            </a:r>
          </a:p>
          <a:p>
            <a:r>
              <a:rPr lang="fr-FR" dirty="0">
                <a:solidFill>
                  <a:srgbClr val="0099FF"/>
                </a:solidFill>
                <a:latin typeface="Roboto" panose="02000000000000000000" pitchFamily="2" charset="0"/>
                <a:ea typeface="Roboto" panose="02000000000000000000" pitchFamily="2" charset="0"/>
                <a:cs typeface="Roboto" panose="02000000000000000000" pitchFamily="2" charset="0"/>
              </a:rPr>
              <a:t>Les différentes étapes</a:t>
            </a:r>
          </a:p>
          <a:p>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b="1" dirty="0">
                <a:solidFill>
                  <a:srgbClr val="0099FF"/>
                </a:solidFill>
                <a:latin typeface="Roboto" panose="02000000000000000000" pitchFamily="2" charset="0"/>
                <a:ea typeface="Roboto" panose="02000000000000000000" pitchFamily="2" charset="0"/>
                <a:cs typeface="Roboto" panose="02000000000000000000" pitchFamily="2" charset="0"/>
              </a:rPr>
              <a:t>3) La fiche d’Evaluation de stage</a:t>
            </a:r>
          </a:p>
          <a:p>
            <a:pPr marL="285750" indent="-285750">
              <a:buFont typeface="Wingdings" panose="05000000000000000000" pitchFamily="2" charset="2"/>
              <a:buChar char="Ø"/>
            </a:pPr>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Ø"/>
            </a:pPr>
            <a:endParaRPr lang="fr-FR"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pic>
        <p:nvPicPr>
          <p:cNvPr id="2" name="Image 1" descr="Une image contenant texte, Police, logo, Graphique&#10;&#10;Description générée automatiquement">
            <a:extLst>
              <a:ext uri="{FF2B5EF4-FFF2-40B4-BE49-F238E27FC236}">
                <a16:creationId xmlns:a16="http://schemas.microsoft.com/office/drawing/2014/main" id="{E8EA91FC-38F4-F59E-43BC-FC39305681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883" y="241383"/>
            <a:ext cx="2530581" cy="1449891"/>
          </a:xfrm>
          <a:prstGeom prst="rect">
            <a:avLst/>
          </a:prstGeom>
        </p:spPr>
      </p:pic>
    </p:spTree>
    <p:extLst>
      <p:ext uri="{BB962C8B-B14F-4D97-AF65-F5344CB8AC3E}">
        <p14:creationId xmlns:p14="http://schemas.microsoft.com/office/powerpoint/2010/main" val="2132582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B54B2214-F5F7-A20A-48AD-BA1BD9889DF0}"/>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a:solidFill>
                  <a:schemeClr val="tx1"/>
                </a:solidFill>
                <a:latin typeface="+mj-lt"/>
                <a:ea typeface="+mj-ea"/>
                <a:cs typeface="+mj-cs"/>
              </a:rPr>
              <a:t>1) La fiche de poste </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B7C1FFC6-E0F3-2BB7-EBE5-FDED5648FDAE}"/>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3</a:t>
            </a:fld>
            <a:endParaRPr lang="en-US">
              <a:solidFill>
                <a:schemeClr val="tx1">
                  <a:lumMod val="50000"/>
                  <a:lumOff val="50000"/>
                </a:schemeClr>
              </a:solidFill>
            </a:endParaRPr>
          </a:p>
        </p:txBody>
      </p:sp>
    </p:spTree>
    <p:extLst>
      <p:ext uri="{BB962C8B-B14F-4D97-AF65-F5344CB8AC3E}">
        <p14:creationId xmlns:p14="http://schemas.microsoft.com/office/powerpoint/2010/main" val="45955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BD67C1B-4405-2DC6-70A4-BFE6987CF250}"/>
              </a:ext>
            </a:extLst>
          </p:cNvPr>
          <p:cNvSpPr>
            <a:spLocks noGrp="1"/>
          </p:cNvSpPr>
          <p:nvPr>
            <p:ph type="sldNum" sz="quarter" idx="12"/>
          </p:nvPr>
        </p:nvSpPr>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4</a:t>
            </a:fld>
            <a:endParaRPr lang="en-US"/>
          </a:p>
        </p:txBody>
      </p:sp>
      <p:sp>
        <p:nvSpPr>
          <p:cNvPr id="9" name="ZoneTexte 8">
            <a:extLst>
              <a:ext uri="{FF2B5EF4-FFF2-40B4-BE49-F238E27FC236}">
                <a16:creationId xmlns:a16="http://schemas.microsoft.com/office/drawing/2014/main" id="{187FE30B-DC2E-B0B4-B064-77EE33E4C0AE}"/>
              </a:ext>
            </a:extLst>
          </p:cNvPr>
          <p:cNvSpPr txBox="1"/>
          <p:nvPr/>
        </p:nvSpPr>
        <p:spPr>
          <a:xfrm>
            <a:off x="733246" y="5644296"/>
            <a:ext cx="11258558" cy="369332"/>
          </a:xfrm>
          <a:prstGeom prst="rect">
            <a:avLst/>
          </a:prstGeom>
          <a:noFill/>
        </p:spPr>
        <p:txBody>
          <a:bodyPr wrap="square" rtlCol="0">
            <a:spAutoFit/>
          </a:bodyPr>
          <a:lstStyle/>
          <a:p>
            <a:pPr>
              <a:spcAft>
                <a:spcPts val="600"/>
              </a:spcAft>
            </a:pPr>
            <a:r>
              <a:rPr lang="fr-FR" dirty="0"/>
              <a:t>Jurisprudence : https://journaloptions.fr/2024/03/29/fonction-publique-revue-de-la-jurisprudence/</a:t>
            </a:r>
          </a:p>
        </p:txBody>
      </p:sp>
      <p:graphicFrame>
        <p:nvGraphicFramePr>
          <p:cNvPr id="22" name="ZoneTexte 7">
            <a:extLst>
              <a:ext uri="{FF2B5EF4-FFF2-40B4-BE49-F238E27FC236}">
                <a16:creationId xmlns:a16="http://schemas.microsoft.com/office/drawing/2014/main" id="{3E1CFA21-1EEF-F6FA-3BD6-8857266C26DF}"/>
              </a:ext>
            </a:extLst>
          </p:cNvPr>
          <p:cNvGraphicFramePr/>
          <p:nvPr>
            <p:extLst>
              <p:ext uri="{D42A27DB-BD31-4B8C-83A1-F6EECF244321}">
                <p14:modId xmlns:p14="http://schemas.microsoft.com/office/powerpoint/2010/main" val="3564668018"/>
              </p:ext>
            </p:extLst>
          </p:nvPr>
        </p:nvGraphicFramePr>
        <p:xfrm>
          <a:off x="3985404" y="1446261"/>
          <a:ext cx="7663960" cy="3522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CC9423C4-D393-46C4-3F06-76952F1D0F9F}"/>
              </a:ext>
            </a:extLst>
          </p:cNvPr>
          <p:cNvSpPr txBox="1"/>
          <p:nvPr/>
        </p:nvSpPr>
        <p:spPr>
          <a:xfrm>
            <a:off x="284672" y="2070339"/>
            <a:ext cx="3485071" cy="19343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CADRE JURIDIQUE</a:t>
            </a:r>
          </a:p>
        </p:txBody>
      </p:sp>
    </p:spTree>
    <p:extLst>
      <p:ext uri="{BB962C8B-B14F-4D97-AF65-F5344CB8AC3E}">
        <p14:creationId xmlns:p14="http://schemas.microsoft.com/office/powerpoint/2010/main" val="26036815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ZoneTexte 5">
            <a:extLst>
              <a:ext uri="{FF2B5EF4-FFF2-40B4-BE49-F238E27FC236}">
                <a16:creationId xmlns:a16="http://schemas.microsoft.com/office/drawing/2014/main" id="{7A5CA944-1AE5-437A-8841-EDFA228717FC}"/>
              </a:ext>
            </a:extLst>
          </p:cNvPr>
          <p:cNvSpPr txBox="1"/>
          <p:nvPr/>
        </p:nvSpPr>
        <p:spPr>
          <a:xfrm>
            <a:off x="672201" y="1009291"/>
            <a:ext cx="3217652" cy="5368590"/>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5200" b="1" kern="1200" dirty="0">
                <a:solidFill>
                  <a:schemeClr val="tx1"/>
                </a:solidFill>
                <a:latin typeface="+mj-lt"/>
                <a:ea typeface="+mj-ea"/>
                <a:cs typeface="+mj-cs"/>
              </a:rPr>
              <a:t>QUELQUES RAPPELS </a:t>
            </a:r>
          </a:p>
        </p:txBody>
      </p:sp>
      <p:sp>
        <p:nvSpPr>
          <p:cNvPr id="2" name="Espace réservé du numéro de diapositive 1">
            <a:extLst>
              <a:ext uri="{FF2B5EF4-FFF2-40B4-BE49-F238E27FC236}">
                <a16:creationId xmlns:a16="http://schemas.microsoft.com/office/drawing/2014/main" id="{041AE909-CA74-CE08-BFB7-D8F6EB8B989A}"/>
              </a:ext>
            </a:extLst>
          </p:cNvPr>
          <p:cNvSpPr>
            <a:spLocks noGrp="1"/>
          </p:cNvSpPr>
          <p:nvPr>
            <p:ph type="sldNum" sz="quarter" idx="12"/>
          </p:nvPr>
        </p:nvSpPr>
        <p:spPr>
          <a:xfrm>
            <a:off x="8610600" y="320400"/>
            <a:ext cx="2743200" cy="365125"/>
          </a:xfrm>
        </p:spPr>
        <p:txBody>
          <a:bodyPr vert="horz" lIns="91440" tIns="45720" rIns="91440" bIns="45720" rtlCol="0" anchor="ctr">
            <a:normAutofit/>
          </a:bodyPr>
          <a:lstStyle/>
          <a:p>
            <a:pPr>
              <a:spcAft>
                <a:spcPts val="600"/>
              </a:spcAft>
            </a:pPr>
            <a:fld id="{F526B8BA-9929-4C0B-8650-E1954C5C1083}" type="slidenum">
              <a:rPr lang="en-US">
                <a:solidFill>
                  <a:schemeClr val="tx1">
                    <a:alpha val="60000"/>
                  </a:schemeClr>
                </a:solidFill>
              </a:rPr>
              <a:pPr>
                <a:spcAft>
                  <a:spcPts val="600"/>
                </a:spcAft>
              </a:pPr>
              <a:t>5</a:t>
            </a:fld>
            <a:endParaRPr lang="en-US">
              <a:solidFill>
                <a:schemeClr val="tx1">
                  <a:alpha val="60000"/>
                </a:schemeClr>
              </a:solidFill>
            </a:endParaRPr>
          </a:p>
        </p:txBody>
      </p:sp>
      <p:cxnSp>
        <p:nvCxnSpPr>
          <p:cNvPr id="14" name="Straight Connector 1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8" name="ZoneTexte 2">
            <a:extLst>
              <a:ext uri="{FF2B5EF4-FFF2-40B4-BE49-F238E27FC236}">
                <a16:creationId xmlns:a16="http://schemas.microsoft.com/office/drawing/2014/main" id="{85B432E7-7460-81D6-0708-5897FDA9886A}"/>
              </a:ext>
            </a:extLst>
          </p:cNvPr>
          <p:cNvGraphicFramePr/>
          <p:nvPr>
            <p:extLst>
              <p:ext uri="{D42A27DB-BD31-4B8C-83A1-F6EECF244321}">
                <p14:modId xmlns:p14="http://schemas.microsoft.com/office/powerpoint/2010/main" val="1926613543"/>
              </p:ext>
            </p:extLst>
          </p:nvPr>
        </p:nvGraphicFramePr>
        <p:xfrm>
          <a:off x="5108535" y="502962"/>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a:extLst>
              <a:ext uri="{FF2B5EF4-FFF2-40B4-BE49-F238E27FC236}">
                <a16:creationId xmlns:a16="http://schemas.microsoft.com/office/drawing/2014/main" id="{02D7EA50-CFF9-3A86-8F95-F55145B6BD96}"/>
              </a:ext>
            </a:extLst>
          </p:cNvPr>
          <p:cNvSpPr txBox="1"/>
          <p:nvPr/>
        </p:nvSpPr>
        <p:spPr>
          <a:xfrm>
            <a:off x="5175850" y="5832979"/>
            <a:ext cx="6177950" cy="646331"/>
          </a:xfrm>
          <a:prstGeom prst="rect">
            <a:avLst/>
          </a:prstGeom>
          <a:noFill/>
        </p:spPr>
        <p:txBody>
          <a:bodyPr wrap="square" rtlCol="0">
            <a:spAutoFit/>
          </a:bodyPr>
          <a:lstStyle/>
          <a:p>
            <a:r>
              <a:rPr lang="fr-FR" b="1" i="1" dirty="0">
                <a:solidFill>
                  <a:srgbClr val="FF0000"/>
                </a:solidFill>
              </a:rPr>
              <a:t>A noter : </a:t>
            </a:r>
            <a:r>
              <a:rPr lang="fr-FR" b="1" i="1" dirty="0"/>
              <a:t>l’agent est titulaire de son grade et non de son poste. Il n’est donc pas titulaire de sa fiche de poste.</a:t>
            </a:r>
          </a:p>
        </p:txBody>
      </p:sp>
    </p:spTree>
    <p:extLst>
      <p:ext uri="{BB962C8B-B14F-4D97-AF65-F5344CB8AC3E}">
        <p14:creationId xmlns:p14="http://schemas.microsoft.com/office/powerpoint/2010/main" val="166571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Espace réservé du numéro de diapositive 1">
            <a:extLst>
              <a:ext uri="{FF2B5EF4-FFF2-40B4-BE49-F238E27FC236}">
                <a16:creationId xmlns:a16="http://schemas.microsoft.com/office/drawing/2014/main" id="{224E47C4-59EF-9A50-C23E-F6AA84FC25E2}"/>
              </a:ext>
            </a:extLst>
          </p:cNvPr>
          <p:cNvSpPr>
            <a:spLocks noGrp="1"/>
          </p:cNvSpPr>
          <p:nvPr>
            <p:ph type="sldNum" sz="quarter" idx="12"/>
          </p:nvPr>
        </p:nvSpPr>
        <p:spPr>
          <a:xfrm>
            <a:off x="8610600" y="320400"/>
            <a:ext cx="2743200" cy="365125"/>
          </a:xfrm>
        </p:spPr>
        <p:txBody>
          <a:bodyPr vert="horz" lIns="91440" tIns="45720" rIns="91440" bIns="45720" rtlCol="0" anchor="ctr">
            <a:normAutofit/>
          </a:bodyPr>
          <a:lstStyle/>
          <a:p>
            <a:pPr>
              <a:spcAft>
                <a:spcPts val="600"/>
              </a:spcAft>
            </a:pPr>
            <a:fld id="{F526B8BA-9929-4C0B-8650-E1954C5C1083}" type="slidenum">
              <a:rPr lang="en-US">
                <a:solidFill>
                  <a:schemeClr val="tx1">
                    <a:alpha val="60000"/>
                  </a:schemeClr>
                </a:solidFill>
              </a:rPr>
              <a:pPr>
                <a:spcAft>
                  <a:spcPts val="600"/>
                </a:spcAft>
              </a:pPr>
              <a:t>6</a:t>
            </a:fld>
            <a:endParaRPr lang="en-US">
              <a:solidFill>
                <a:schemeClr val="tx1">
                  <a:alpha val="60000"/>
                </a:schemeClr>
              </a:solidFill>
            </a:endParaRPr>
          </a:p>
        </p:txBody>
      </p:sp>
      <p:cxnSp>
        <p:nvCxnSpPr>
          <p:cNvPr id="101" name="Straight Connector 10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95" name="ZoneTexte 92">
            <a:extLst>
              <a:ext uri="{FF2B5EF4-FFF2-40B4-BE49-F238E27FC236}">
                <a16:creationId xmlns:a16="http://schemas.microsoft.com/office/drawing/2014/main" id="{E1E81817-9775-FD2B-4340-4AF6BB2E9689}"/>
              </a:ext>
            </a:extLst>
          </p:cNvPr>
          <p:cNvGraphicFramePr/>
          <p:nvPr>
            <p:extLst>
              <p:ext uri="{D42A27DB-BD31-4B8C-83A1-F6EECF244321}">
                <p14:modId xmlns:p14="http://schemas.microsoft.com/office/powerpoint/2010/main" val="149929942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5E9D3B3E-F428-4C82-99A4-CAD242156899}"/>
              </a:ext>
            </a:extLst>
          </p:cNvPr>
          <p:cNvSpPr txBox="1"/>
          <p:nvPr/>
        </p:nvSpPr>
        <p:spPr>
          <a:xfrm>
            <a:off x="555734" y="1916828"/>
            <a:ext cx="3517490" cy="235960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QUELQUES RAPPELS </a:t>
            </a:r>
          </a:p>
        </p:txBody>
      </p:sp>
    </p:spTree>
    <p:extLst>
      <p:ext uri="{BB962C8B-B14F-4D97-AF65-F5344CB8AC3E}">
        <p14:creationId xmlns:p14="http://schemas.microsoft.com/office/powerpoint/2010/main" val="710780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Espace réservé du numéro de diapositive 1">
            <a:extLst>
              <a:ext uri="{FF2B5EF4-FFF2-40B4-BE49-F238E27FC236}">
                <a16:creationId xmlns:a16="http://schemas.microsoft.com/office/drawing/2014/main" id="{2F52755E-71A2-61BF-67E9-1C329A93A21A}"/>
              </a:ext>
            </a:extLst>
          </p:cNvPr>
          <p:cNvSpPr>
            <a:spLocks noGrp="1"/>
          </p:cNvSpPr>
          <p:nvPr>
            <p:ph type="sldNum" sz="quarter" idx="12"/>
          </p:nvPr>
        </p:nvSpPr>
        <p:spPr>
          <a:xfrm>
            <a:off x="8610600" y="320400"/>
            <a:ext cx="2743200" cy="365125"/>
          </a:xfrm>
        </p:spPr>
        <p:txBody>
          <a:bodyPr vert="horz" lIns="91440" tIns="45720" rIns="91440" bIns="45720" rtlCol="0" anchor="ctr">
            <a:normAutofit/>
          </a:bodyPr>
          <a:lstStyle/>
          <a:p>
            <a:pPr>
              <a:spcAft>
                <a:spcPts val="600"/>
              </a:spcAft>
            </a:pPr>
            <a:fld id="{F526B8BA-9929-4C0B-8650-E1954C5C1083}" type="slidenum">
              <a:rPr lang="en-US">
                <a:solidFill>
                  <a:schemeClr val="tx1">
                    <a:alpha val="60000"/>
                  </a:schemeClr>
                </a:solidFill>
              </a:rPr>
              <a:pPr>
                <a:spcAft>
                  <a:spcPts val="600"/>
                </a:spcAft>
              </a:pPr>
              <a:t>7</a:t>
            </a:fld>
            <a:endParaRPr lang="en-US">
              <a:solidFill>
                <a:schemeClr val="tx1">
                  <a:alpha val="60000"/>
                </a:schemeClr>
              </a:solidFill>
            </a:endParaRPr>
          </a:p>
        </p:txBody>
      </p:sp>
      <p:cxnSp>
        <p:nvCxnSpPr>
          <p:cNvPr id="41" name="Straight Connector 4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3" name="ZoneTexte 2">
            <a:extLst>
              <a:ext uri="{FF2B5EF4-FFF2-40B4-BE49-F238E27FC236}">
                <a16:creationId xmlns:a16="http://schemas.microsoft.com/office/drawing/2014/main" id="{5369DE2D-B4B5-7543-D59F-9C9E51F23624}"/>
              </a:ext>
            </a:extLst>
          </p:cNvPr>
          <p:cNvGraphicFramePr/>
          <p:nvPr>
            <p:extLst>
              <p:ext uri="{D42A27DB-BD31-4B8C-83A1-F6EECF244321}">
                <p14:modId xmlns:p14="http://schemas.microsoft.com/office/powerpoint/2010/main" val="5561312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76C5A4C8-9A8B-E2DE-A8A7-8E486056721E}"/>
              </a:ext>
            </a:extLst>
          </p:cNvPr>
          <p:cNvSpPr txBox="1"/>
          <p:nvPr/>
        </p:nvSpPr>
        <p:spPr>
          <a:xfrm>
            <a:off x="149334" y="1833700"/>
            <a:ext cx="4293357" cy="199015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LES OBJECTIFS</a:t>
            </a:r>
          </a:p>
        </p:txBody>
      </p:sp>
    </p:spTree>
    <p:extLst>
      <p:ext uri="{BB962C8B-B14F-4D97-AF65-F5344CB8AC3E}">
        <p14:creationId xmlns:p14="http://schemas.microsoft.com/office/powerpoint/2010/main" val="310720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Espace réservé du numéro de diapositive 1">
            <a:extLst>
              <a:ext uri="{FF2B5EF4-FFF2-40B4-BE49-F238E27FC236}">
                <a16:creationId xmlns:a16="http://schemas.microsoft.com/office/drawing/2014/main" id="{A6DB4988-CD12-9D77-89E5-705FCE9F40F9}"/>
              </a:ext>
            </a:extLst>
          </p:cNvPr>
          <p:cNvSpPr>
            <a:spLocks noGrp="1"/>
          </p:cNvSpPr>
          <p:nvPr>
            <p:ph type="sldNum" sz="quarter" idx="12"/>
          </p:nvPr>
        </p:nvSpPr>
        <p:spPr>
          <a:xfrm>
            <a:off x="8610600" y="320400"/>
            <a:ext cx="2743200" cy="365125"/>
          </a:xfrm>
        </p:spPr>
        <p:txBody>
          <a:bodyPr vert="horz" lIns="91440" tIns="45720" rIns="91440" bIns="45720" rtlCol="0" anchor="ctr">
            <a:normAutofit/>
          </a:bodyPr>
          <a:lstStyle/>
          <a:p>
            <a:pPr>
              <a:spcAft>
                <a:spcPts val="600"/>
              </a:spcAft>
            </a:pPr>
            <a:fld id="{F526B8BA-9929-4C0B-8650-E1954C5C1083}" type="slidenum">
              <a:rPr lang="en-US">
                <a:solidFill>
                  <a:schemeClr val="tx1">
                    <a:alpha val="60000"/>
                  </a:schemeClr>
                </a:solidFill>
              </a:rPr>
              <a:pPr>
                <a:spcAft>
                  <a:spcPts val="600"/>
                </a:spcAft>
              </a:pPr>
              <a:t>8</a:t>
            </a:fld>
            <a:endParaRPr lang="en-US">
              <a:solidFill>
                <a:schemeClr val="tx1">
                  <a:alpha val="60000"/>
                </a:schemeClr>
              </a:solidFill>
            </a:endParaRPr>
          </a:p>
        </p:txBody>
      </p:sp>
      <p:cxnSp>
        <p:nvCxnSpPr>
          <p:cNvPr id="23" name="Straight Connector 2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7" name="ZoneTexte 2">
            <a:extLst>
              <a:ext uri="{FF2B5EF4-FFF2-40B4-BE49-F238E27FC236}">
                <a16:creationId xmlns:a16="http://schemas.microsoft.com/office/drawing/2014/main" id="{08790674-9BAC-571B-BA7B-324B36A20670}"/>
              </a:ext>
            </a:extLst>
          </p:cNvPr>
          <p:cNvGraphicFramePr/>
          <p:nvPr>
            <p:extLst>
              <p:ext uri="{D42A27DB-BD31-4B8C-83A1-F6EECF244321}">
                <p14:modId xmlns:p14="http://schemas.microsoft.com/office/powerpoint/2010/main" val="117698269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F547EB36-AB1C-491C-3575-70C0A28A92B4}"/>
              </a:ext>
            </a:extLst>
          </p:cNvPr>
          <p:cNvSpPr txBox="1"/>
          <p:nvPr/>
        </p:nvSpPr>
        <p:spPr>
          <a:xfrm>
            <a:off x="149334" y="1833700"/>
            <a:ext cx="4293357" cy="199015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LES OBJECTIFS</a:t>
            </a:r>
          </a:p>
        </p:txBody>
      </p:sp>
    </p:spTree>
    <p:extLst>
      <p:ext uri="{BB962C8B-B14F-4D97-AF65-F5344CB8AC3E}">
        <p14:creationId xmlns:p14="http://schemas.microsoft.com/office/powerpoint/2010/main" val="335915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Espace réservé du numéro de diapositive 1">
            <a:extLst>
              <a:ext uri="{FF2B5EF4-FFF2-40B4-BE49-F238E27FC236}">
                <a16:creationId xmlns:a16="http://schemas.microsoft.com/office/drawing/2014/main" id="{A6DB4988-CD12-9D77-89E5-705FCE9F40F9}"/>
              </a:ext>
            </a:extLst>
          </p:cNvPr>
          <p:cNvSpPr>
            <a:spLocks noGrp="1"/>
          </p:cNvSpPr>
          <p:nvPr>
            <p:ph type="sldNum" sz="quarter" idx="12"/>
          </p:nvPr>
        </p:nvSpPr>
        <p:spPr>
          <a:xfrm>
            <a:off x="8610600" y="320400"/>
            <a:ext cx="2743200" cy="365125"/>
          </a:xfrm>
        </p:spPr>
        <p:txBody>
          <a:bodyPr vert="horz" lIns="91440" tIns="45720" rIns="91440" bIns="45720" rtlCol="0" anchor="ctr">
            <a:normAutofit/>
          </a:bodyPr>
          <a:lstStyle/>
          <a:p>
            <a:pPr>
              <a:spcAft>
                <a:spcPts val="600"/>
              </a:spcAft>
            </a:pPr>
            <a:fld id="{F526B8BA-9929-4C0B-8650-E1954C5C1083}" type="slidenum">
              <a:rPr lang="en-US">
                <a:solidFill>
                  <a:schemeClr val="tx1">
                    <a:alpha val="60000"/>
                  </a:schemeClr>
                </a:solidFill>
              </a:rPr>
              <a:pPr>
                <a:spcAft>
                  <a:spcPts val="600"/>
                </a:spcAft>
              </a:pPr>
              <a:t>9</a:t>
            </a:fld>
            <a:endParaRPr lang="en-US">
              <a:solidFill>
                <a:schemeClr val="tx1">
                  <a:alpha val="60000"/>
                </a:schemeClr>
              </a:solidFill>
            </a:endParaRPr>
          </a:p>
        </p:txBody>
      </p:sp>
      <p:cxnSp>
        <p:nvCxnSpPr>
          <p:cNvPr id="23" name="Straight Connector 2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7" name="ZoneTexte 2">
            <a:extLst>
              <a:ext uri="{FF2B5EF4-FFF2-40B4-BE49-F238E27FC236}">
                <a16:creationId xmlns:a16="http://schemas.microsoft.com/office/drawing/2014/main" id="{08790674-9BAC-571B-BA7B-324B36A20670}"/>
              </a:ext>
            </a:extLst>
          </p:cNvPr>
          <p:cNvGraphicFramePr/>
          <p:nvPr>
            <p:extLst>
              <p:ext uri="{D42A27DB-BD31-4B8C-83A1-F6EECF244321}">
                <p14:modId xmlns:p14="http://schemas.microsoft.com/office/powerpoint/2010/main" val="228152703"/>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F547EB36-AB1C-491C-3575-70C0A28A92B4}"/>
              </a:ext>
            </a:extLst>
          </p:cNvPr>
          <p:cNvSpPr txBox="1"/>
          <p:nvPr/>
        </p:nvSpPr>
        <p:spPr>
          <a:xfrm>
            <a:off x="149334" y="1833700"/>
            <a:ext cx="4293357" cy="199015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LES OBJECTIFS</a:t>
            </a:r>
          </a:p>
        </p:txBody>
      </p:sp>
    </p:spTree>
    <p:extLst>
      <p:ext uri="{BB962C8B-B14F-4D97-AF65-F5344CB8AC3E}">
        <p14:creationId xmlns:p14="http://schemas.microsoft.com/office/powerpoint/2010/main" val="1152615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229B0CAA-2B8A-7D6C-FF42-E2C72042CD4C}"/>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a:solidFill>
                  <a:schemeClr val="tx1"/>
                </a:solidFill>
                <a:latin typeface="+mj-lt"/>
                <a:ea typeface="+mj-ea"/>
                <a:cs typeface="+mj-cs"/>
              </a:rPr>
              <a:t>LES ELEMENTS DE LA FICHE DE POSTE</a:t>
            </a:r>
          </a:p>
        </p:txBody>
      </p:sp>
      <p:sp>
        <p:nvSpPr>
          <p:cNvPr id="25" name="Rectangle 2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626F9B98-F042-9B20-3E84-E8341D605226}"/>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10</a:t>
            </a:fld>
            <a:endParaRPr lang="en-US">
              <a:solidFill>
                <a:schemeClr val="tx1">
                  <a:lumMod val="50000"/>
                  <a:lumOff val="50000"/>
                </a:schemeClr>
              </a:solidFill>
            </a:endParaRPr>
          </a:p>
        </p:txBody>
      </p:sp>
    </p:spTree>
    <p:extLst>
      <p:ext uri="{BB962C8B-B14F-4D97-AF65-F5344CB8AC3E}">
        <p14:creationId xmlns:p14="http://schemas.microsoft.com/office/powerpoint/2010/main" val="1052393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Employee Badge">
            <a:extLst>
              <a:ext uri="{FF2B5EF4-FFF2-40B4-BE49-F238E27FC236}">
                <a16:creationId xmlns:a16="http://schemas.microsoft.com/office/drawing/2014/main" id="{869F5922-28D9-0E90-82B3-EF545D8739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114" y="1170589"/>
            <a:ext cx="4408730" cy="4408730"/>
          </a:xfrm>
          <a:prstGeom prst="rect">
            <a:avLst/>
          </a:prstGeom>
        </p:spPr>
      </p:pic>
      <p:sp>
        <p:nvSpPr>
          <p:cNvPr id="4" name="ZoneTexte 3">
            <a:extLst>
              <a:ext uri="{FF2B5EF4-FFF2-40B4-BE49-F238E27FC236}">
                <a16:creationId xmlns:a16="http://schemas.microsoft.com/office/drawing/2014/main" id="{47B3B946-51BD-890F-0241-83EF8D9CBD51}"/>
              </a:ext>
            </a:extLst>
          </p:cNvPr>
          <p:cNvSpPr txBox="1"/>
          <p:nvPr/>
        </p:nvSpPr>
        <p:spPr>
          <a:xfrm>
            <a:off x="6185579" y="1960820"/>
            <a:ext cx="5219307" cy="3448225"/>
          </a:xfrm>
          <a:prstGeom prst="rect">
            <a:avLst/>
          </a:prstGeom>
        </p:spPr>
        <p:txBody>
          <a:bodyPr vert="horz" lIns="91440" tIns="45720" rIns="91440" bIns="45720" rtlCol="0" anchor="t">
            <a:normAutofit/>
          </a:bodyPr>
          <a:lstStyle/>
          <a:p>
            <a:pPr>
              <a:lnSpc>
                <a:spcPct val="90000"/>
              </a:lnSpc>
              <a:spcAft>
                <a:spcPts val="600"/>
              </a:spcAft>
            </a:pPr>
            <a:r>
              <a:rPr lang="en-US" sz="1300" b="1" dirty="0"/>
              <a:t>Identification du poste :</a:t>
            </a:r>
          </a:p>
          <a:p>
            <a:pPr>
              <a:lnSpc>
                <a:spcPct val="90000"/>
              </a:lnSpc>
              <a:spcAft>
                <a:spcPts val="600"/>
              </a:spcAft>
            </a:pPr>
            <a:r>
              <a:rPr lang="en-US" sz="1300" dirty="0"/>
              <a:t>- Intitulé du poste</a:t>
            </a:r>
          </a:p>
          <a:p>
            <a:pPr>
              <a:lnSpc>
                <a:spcPct val="90000"/>
              </a:lnSpc>
              <a:spcAft>
                <a:spcPts val="600"/>
              </a:spcAft>
            </a:pPr>
            <a:r>
              <a:rPr lang="en-US" sz="1300" dirty="0"/>
              <a:t>- Service de rattachement</a:t>
            </a:r>
          </a:p>
          <a:p>
            <a:pPr>
              <a:lnSpc>
                <a:spcPct val="90000"/>
              </a:lnSpc>
              <a:spcAft>
                <a:spcPts val="600"/>
              </a:spcAft>
            </a:pPr>
            <a:r>
              <a:rPr lang="en-US" sz="1300" dirty="0"/>
              <a:t>- Grades dans lequel il peut s’exercer </a:t>
            </a:r>
          </a:p>
          <a:p>
            <a:pPr>
              <a:lnSpc>
                <a:spcPct val="90000"/>
              </a:lnSpc>
              <a:spcAft>
                <a:spcPts val="600"/>
              </a:spcAft>
            </a:pPr>
            <a:r>
              <a:rPr lang="en-US" sz="1300" dirty="0"/>
              <a:t>- Positionnement de l’agent dans l’organisation</a:t>
            </a:r>
          </a:p>
          <a:p>
            <a:pPr>
              <a:lnSpc>
                <a:spcPct val="90000"/>
              </a:lnSpc>
              <a:spcAft>
                <a:spcPts val="600"/>
              </a:spcAft>
            </a:pPr>
            <a:r>
              <a:rPr lang="en-US" sz="1300" dirty="0"/>
              <a:t>- Identité du responsable hiérarchique direct</a:t>
            </a:r>
          </a:p>
          <a:p>
            <a:pPr>
              <a:lnSpc>
                <a:spcPct val="90000"/>
              </a:lnSpc>
              <a:spcAft>
                <a:spcPts val="600"/>
              </a:spcAft>
            </a:pPr>
            <a:r>
              <a:rPr lang="en-US" sz="1300" dirty="0"/>
              <a:t>- Niveau de responsabilité : nombre d’agent encadrés (le cas échéant)</a:t>
            </a:r>
          </a:p>
          <a:p>
            <a:pPr indent="-228600">
              <a:lnSpc>
                <a:spcPct val="90000"/>
              </a:lnSpc>
              <a:spcAft>
                <a:spcPts val="600"/>
              </a:spcAft>
              <a:buFont typeface="Arial" panose="020B0604020202020204" pitchFamily="34" charset="0"/>
              <a:buChar char="•"/>
            </a:pPr>
            <a:endParaRPr lang="en-US" sz="1300" dirty="0"/>
          </a:p>
          <a:p>
            <a:pPr>
              <a:lnSpc>
                <a:spcPct val="90000"/>
              </a:lnSpc>
              <a:spcAft>
                <a:spcPts val="600"/>
              </a:spcAft>
            </a:pPr>
            <a:r>
              <a:rPr lang="en-US" sz="1300" b="1" dirty="0"/>
              <a:t>Identité de l’agent :</a:t>
            </a:r>
          </a:p>
          <a:p>
            <a:pPr>
              <a:lnSpc>
                <a:spcPct val="90000"/>
              </a:lnSpc>
              <a:spcAft>
                <a:spcPts val="600"/>
              </a:spcAft>
            </a:pPr>
            <a:r>
              <a:rPr lang="en-US" sz="1300" dirty="0"/>
              <a:t>- Nom et prénom de l’agent</a:t>
            </a:r>
          </a:p>
          <a:p>
            <a:pPr>
              <a:lnSpc>
                <a:spcPct val="90000"/>
              </a:lnSpc>
              <a:spcAft>
                <a:spcPts val="600"/>
              </a:spcAft>
            </a:pPr>
            <a:r>
              <a:rPr lang="en-US" sz="1300" dirty="0"/>
              <a:t>- Grade actuel</a:t>
            </a:r>
          </a:p>
          <a:p>
            <a:pPr>
              <a:lnSpc>
                <a:spcPct val="90000"/>
              </a:lnSpc>
              <a:spcAft>
                <a:spcPts val="600"/>
              </a:spcAft>
            </a:pPr>
            <a:r>
              <a:rPr lang="en-US" sz="1300" dirty="0"/>
              <a:t>- Temps de travail</a:t>
            </a:r>
          </a:p>
          <a:p>
            <a:pPr marL="285750" indent="-228600">
              <a:lnSpc>
                <a:spcPct val="90000"/>
              </a:lnSpc>
              <a:spcAft>
                <a:spcPts val="600"/>
              </a:spcAft>
              <a:buFont typeface="Arial" panose="020B0604020202020204" pitchFamily="34" charset="0"/>
              <a:buChar char="•"/>
            </a:pPr>
            <a:endParaRPr lang="en-US" sz="1300" dirty="0"/>
          </a:p>
        </p:txBody>
      </p:sp>
      <p:sp>
        <p:nvSpPr>
          <p:cNvPr id="2" name="Espace réservé du numéro de diapositive 1">
            <a:extLst>
              <a:ext uri="{FF2B5EF4-FFF2-40B4-BE49-F238E27FC236}">
                <a16:creationId xmlns:a16="http://schemas.microsoft.com/office/drawing/2014/main" id="{4A605A72-66EF-B2B9-224C-DFF99D897EE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11</a:t>
            </a:fld>
            <a:endParaRPr lang="en-US"/>
          </a:p>
        </p:txBody>
      </p:sp>
      <p:grpSp>
        <p:nvGrpSpPr>
          <p:cNvPr id="19" name="Group 18">
            <a:extLst>
              <a:ext uri="{FF2B5EF4-FFF2-40B4-BE49-F238E27FC236}">
                <a16:creationId xmlns:a16="http://schemas.microsoft.com/office/drawing/2014/main" id="{16C73AF9-0D33-5C66-5D79-0D0129904B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0" name="Rectangle 19">
              <a:extLst>
                <a:ext uri="{FF2B5EF4-FFF2-40B4-BE49-F238E27FC236}">
                  <a16:creationId xmlns:a16="http://schemas.microsoft.com/office/drawing/2014/main" id="{ED96FD6F-5EE9-36C7-C200-3111EF6D0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2A39BB2-02C1-8A8B-8021-68446E0474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0692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Employee Badge">
            <a:extLst>
              <a:ext uri="{FF2B5EF4-FFF2-40B4-BE49-F238E27FC236}">
                <a16:creationId xmlns:a16="http://schemas.microsoft.com/office/drawing/2014/main" id="{869F5922-28D9-0E90-82B3-EF545D8739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114" y="1170589"/>
            <a:ext cx="4408730" cy="4408730"/>
          </a:xfrm>
          <a:prstGeom prst="rect">
            <a:avLst/>
          </a:prstGeom>
        </p:spPr>
      </p:pic>
      <p:sp>
        <p:nvSpPr>
          <p:cNvPr id="4" name="ZoneTexte 3">
            <a:extLst>
              <a:ext uri="{FF2B5EF4-FFF2-40B4-BE49-F238E27FC236}">
                <a16:creationId xmlns:a16="http://schemas.microsoft.com/office/drawing/2014/main" id="{47B3B946-51BD-890F-0241-83EF8D9CBD51}"/>
              </a:ext>
            </a:extLst>
          </p:cNvPr>
          <p:cNvSpPr txBox="1"/>
          <p:nvPr/>
        </p:nvSpPr>
        <p:spPr>
          <a:xfrm>
            <a:off x="6417694" y="1933111"/>
            <a:ext cx="5219307" cy="3448225"/>
          </a:xfrm>
          <a:prstGeom prst="rect">
            <a:avLst/>
          </a:prstGeom>
        </p:spPr>
        <p:txBody>
          <a:bodyPr vert="horz" lIns="91440" tIns="45720" rIns="91440" bIns="45720" rtlCol="0" anchor="t">
            <a:normAutofit/>
          </a:bodyPr>
          <a:lstStyle/>
          <a:p>
            <a:pPr>
              <a:lnSpc>
                <a:spcPct val="90000"/>
              </a:lnSpc>
              <a:spcAft>
                <a:spcPts val="600"/>
              </a:spcAft>
            </a:pPr>
            <a:r>
              <a:rPr lang="en-US" sz="2000" b="1" dirty="0"/>
              <a:t>Relations dans le travail :</a:t>
            </a:r>
          </a:p>
          <a:p>
            <a:pPr>
              <a:lnSpc>
                <a:spcPct val="90000"/>
              </a:lnSpc>
              <a:spcAft>
                <a:spcPts val="600"/>
              </a:spcAft>
            </a:pPr>
            <a:r>
              <a:rPr lang="en-US" sz="2000" dirty="0"/>
              <a:t>- Relations hiérarchiques</a:t>
            </a:r>
          </a:p>
          <a:p>
            <a:pPr>
              <a:lnSpc>
                <a:spcPct val="90000"/>
              </a:lnSpc>
              <a:spcAft>
                <a:spcPts val="600"/>
              </a:spcAft>
            </a:pPr>
            <a:r>
              <a:rPr lang="en-US" sz="2000" dirty="0"/>
              <a:t>- Relations fonctionnelles</a:t>
            </a:r>
          </a:p>
          <a:p>
            <a:pPr>
              <a:lnSpc>
                <a:spcPct val="90000"/>
              </a:lnSpc>
              <a:spcAft>
                <a:spcPts val="600"/>
              </a:spcAft>
            </a:pPr>
            <a:r>
              <a:rPr lang="en-US" sz="2000" dirty="0"/>
              <a:t>- Relations extérieures</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b="1" dirty="0"/>
              <a:t>Description du poste :</a:t>
            </a:r>
          </a:p>
          <a:p>
            <a:pPr>
              <a:lnSpc>
                <a:spcPct val="90000"/>
              </a:lnSpc>
              <a:spcAft>
                <a:spcPts val="600"/>
              </a:spcAft>
            </a:pPr>
            <a:r>
              <a:rPr lang="en-US" sz="2000" dirty="0"/>
              <a:t>- Missions principales et </a:t>
            </a:r>
            <a:r>
              <a:rPr lang="en-US" sz="2000" dirty="0" err="1"/>
              <a:t>secondaires</a:t>
            </a:r>
            <a:endParaRPr lang="en-US" sz="2000" dirty="0"/>
          </a:p>
          <a:p>
            <a:pPr>
              <a:lnSpc>
                <a:spcPct val="90000"/>
              </a:lnSpc>
              <a:spcAft>
                <a:spcPts val="600"/>
              </a:spcAft>
            </a:pPr>
            <a:r>
              <a:rPr lang="en-US" sz="2000" dirty="0"/>
              <a:t>- Activités régulières et ponctuelles</a:t>
            </a:r>
          </a:p>
          <a:p>
            <a:pPr indent="-228600">
              <a:lnSpc>
                <a:spcPct val="90000"/>
              </a:lnSpc>
              <a:spcAft>
                <a:spcPts val="600"/>
              </a:spcAft>
              <a:buFont typeface="Arial" panose="020B0604020202020204" pitchFamily="34" charset="0"/>
              <a:buChar char="•"/>
            </a:pPr>
            <a:endParaRPr lang="en-US" sz="2000" dirty="0"/>
          </a:p>
        </p:txBody>
      </p:sp>
      <p:sp>
        <p:nvSpPr>
          <p:cNvPr id="2" name="Espace réservé du numéro de diapositive 1">
            <a:extLst>
              <a:ext uri="{FF2B5EF4-FFF2-40B4-BE49-F238E27FC236}">
                <a16:creationId xmlns:a16="http://schemas.microsoft.com/office/drawing/2014/main" id="{4A605A72-66EF-B2B9-224C-DFF99D897EE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12</a:t>
            </a:fld>
            <a:endParaRPr lang="en-US"/>
          </a:p>
        </p:txBody>
      </p:sp>
      <p:grpSp>
        <p:nvGrpSpPr>
          <p:cNvPr id="12" name="Group 11">
            <a:extLst>
              <a:ext uri="{FF2B5EF4-FFF2-40B4-BE49-F238E27FC236}">
                <a16:creationId xmlns:a16="http://schemas.microsoft.com/office/drawing/2014/main" id="{16C73AF9-0D33-5C66-5D79-0D0129904B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ED96FD6F-5EE9-36C7-C200-3111EF6D0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A39BB2-02C1-8A8B-8021-68446E0474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7974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Employee Badge">
            <a:extLst>
              <a:ext uri="{FF2B5EF4-FFF2-40B4-BE49-F238E27FC236}">
                <a16:creationId xmlns:a16="http://schemas.microsoft.com/office/drawing/2014/main" id="{869F5922-28D9-0E90-82B3-EF545D8739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114" y="1170589"/>
            <a:ext cx="4408730" cy="4408730"/>
          </a:xfrm>
          <a:prstGeom prst="rect">
            <a:avLst/>
          </a:prstGeom>
        </p:spPr>
      </p:pic>
      <p:sp>
        <p:nvSpPr>
          <p:cNvPr id="4" name="ZoneTexte 3">
            <a:extLst>
              <a:ext uri="{FF2B5EF4-FFF2-40B4-BE49-F238E27FC236}">
                <a16:creationId xmlns:a16="http://schemas.microsoft.com/office/drawing/2014/main" id="{47B3B946-51BD-890F-0241-83EF8D9CBD51}"/>
              </a:ext>
            </a:extLst>
          </p:cNvPr>
          <p:cNvSpPr txBox="1"/>
          <p:nvPr/>
        </p:nvSpPr>
        <p:spPr>
          <a:xfrm>
            <a:off x="6185579" y="2131094"/>
            <a:ext cx="5219307" cy="3448225"/>
          </a:xfrm>
          <a:prstGeom prst="rect">
            <a:avLst/>
          </a:prstGeom>
        </p:spPr>
        <p:txBody>
          <a:bodyPr vert="horz" lIns="91440" tIns="45720" rIns="91440" bIns="45720" rtlCol="0" anchor="t">
            <a:normAutofit/>
          </a:bodyPr>
          <a:lstStyle/>
          <a:p>
            <a:pPr marL="57150">
              <a:lnSpc>
                <a:spcPct val="90000"/>
              </a:lnSpc>
              <a:spcAft>
                <a:spcPts val="600"/>
              </a:spcAft>
            </a:pPr>
            <a:r>
              <a:rPr lang="en-US" sz="2000" b="1" dirty="0"/>
              <a:t>Compétences requises :</a:t>
            </a:r>
          </a:p>
          <a:p>
            <a:pPr>
              <a:lnSpc>
                <a:spcPct val="90000"/>
              </a:lnSpc>
              <a:spcAft>
                <a:spcPts val="600"/>
              </a:spcAft>
            </a:pPr>
            <a:r>
              <a:rPr lang="en-US" sz="2000" dirty="0"/>
              <a:t>- Compétences techniques et savoir faire</a:t>
            </a:r>
          </a:p>
          <a:p>
            <a:pPr>
              <a:lnSpc>
                <a:spcPct val="90000"/>
              </a:lnSpc>
              <a:spcAft>
                <a:spcPts val="600"/>
              </a:spcAft>
            </a:pPr>
            <a:r>
              <a:rPr lang="en-US" sz="2000" dirty="0"/>
              <a:t>- Qualités relationnelles et comportementales (savoir être)</a:t>
            </a:r>
          </a:p>
          <a:p>
            <a:pPr marL="285750"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b="1" dirty="0">
                <a:effectLst/>
              </a:rPr>
              <a:t>Santé au Travail (Annexe n°3) :</a:t>
            </a:r>
            <a:endParaRPr lang="en-US" sz="2000" dirty="0">
              <a:effectLst/>
            </a:endParaRPr>
          </a:p>
          <a:p>
            <a:pPr>
              <a:lnSpc>
                <a:spcPct val="90000"/>
              </a:lnSpc>
              <a:spcAft>
                <a:spcPts val="600"/>
              </a:spcAft>
            </a:pPr>
            <a:r>
              <a:rPr lang="en-US" sz="2000" dirty="0">
                <a:effectLst/>
              </a:rPr>
              <a:t>- Risques professionnelles liés au poste</a:t>
            </a:r>
          </a:p>
          <a:p>
            <a:pPr>
              <a:lnSpc>
                <a:spcPct val="90000"/>
              </a:lnSpc>
              <a:spcAft>
                <a:spcPts val="600"/>
              </a:spcAft>
            </a:pPr>
            <a:r>
              <a:rPr lang="en-US" sz="2000" dirty="0">
                <a:effectLst/>
              </a:rPr>
              <a:t>- Equipements de protection individuelle nécessaires</a:t>
            </a:r>
          </a:p>
          <a:p>
            <a:pPr marL="285750" indent="-228600">
              <a:lnSpc>
                <a:spcPct val="90000"/>
              </a:lnSpc>
              <a:spcAft>
                <a:spcPts val="600"/>
              </a:spcAft>
              <a:buFont typeface="Arial" panose="020B0604020202020204" pitchFamily="34" charset="0"/>
              <a:buChar char="•"/>
            </a:pPr>
            <a:endParaRPr lang="en-US" sz="2000" dirty="0"/>
          </a:p>
        </p:txBody>
      </p:sp>
      <p:sp>
        <p:nvSpPr>
          <p:cNvPr id="2" name="Espace réservé du numéro de diapositive 1">
            <a:extLst>
              <a:ext uri="{FF2B5EF4-FFF2-40B4-BE49-F238E27FC236}">
                <a16:creationId xmlns:a16="http://schemas.microsoft.com/office/drawing/2014/main" id="{4A605A72-66EF-B2B9-224C-DFF99D897EE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13</a:t>
            </a:fld>
            <a:endParaRPr lang="en-US"/>
          </a:p>
        </p:txBody>
      </p:sp>
      <p:grpSp>
        <p:nvGrpSpPr>
          <p:cNvPr id="12" name="Group 11">
            <a:extLst>
              <a:ext uri="{FF2B5EF4-FFF2-40B4-BE49-F238E27FC236}">
                <a16:creationId xmlns:a16="http://schemas.microsoft.com/office/drawing/2014/main" id="{16C73AF9-0D33-5C66-5D79-0D0129904B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ED96FD6F-5EE9-36C7-C200-3111EF6D0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A39BB2-02C1-8A8B-8021-68446E0474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99504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E3B04138-E3A4-8FDA-5A92-FAE7C2D2844A}"/>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a:solidFill>
                  <a:schemeClr val="tx1"/>
                </a:solidFill>
                <a:latin typeface="+mj-lt"/>
                <a:ea typeface="+mj-ea"/>
                <a:cs typeface="+mj-cs"/>
              </a:rPr>
              <a:t>L’ELABORATION DE LA FICHE DE POSTE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80B27F33-1A41-1DE5-F4C7-84791F9BF46E}"/>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14</a:t>
            </a:fld>
            <a:endParaRPr lang="en-US">
              <a:solidFill>
                <a:schemeClr val="tx1">
                  <a:lumMod val="50000"/>
                  <a:lumOff val="50000"/>
                </a:schemeClr>
              </a:solidFill>
            </a:endParaRPr>
          </a:p>
        </p:txBody>
      </p:sp>
    </p:spTree>
    <p:extLst>
      <p:ext uri="{BB962C8B-B14F-4D97-AF65-F5344CB8AC3E}">
        <p14:creationId xmlns:p14="http://schemas.microsoft.com/office/powerpoint/2010/main" val="3157040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6EC0579B-DF4A-8A2F-DC77-A7587E5FF2CA}"/>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kern="1200">
                <a:solidFill>
                  <a:schemeClr val="tx1"/>
                </a:solidFill>
                <a:latin typeface="+mj-lt"/>
                <a:ea typeface="+mj-ea"/>
                <a:cs typeface="+mj-cs"/>
              </a:rPr>
              <a:t>Regroupement des informations </a:t>
            </a:r>
            <a:endParaRPr lang="en-US" sz="5400" kern="1200" dirty="0">
              <a:solidFill>
                <a:schemeClr val="tx1"/>
              </a:solidFill>
              <a:latin typeface="+mj-lt"/>
              <a:ea typeface="+mj-ea"/>
              <a:cs typeface="+mj-cs"/>
            </a:endParaRPr>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ZoneTexte 20">
            <a:extLst>
              <a:ext uri="{FF2B5EF4-FFF2-40B4-BE49-F238E27FC236}">
                <a16:creationId xmlns:a16="http://schemas.microsoft.com/office/drawing/2014/main" id="{417D2D6E-859F-7F2C-5561-C7DA65A1710C}"/>
              </a:ext>
            </a:extLst>
          </p:cNvPr>
          <p:cNvSpPr txBox="1"/>
          <p:nvPr/>
        </p:nvSpPr>
        <p:spPr>
          <a:xfrm>
            <a:off x="838200" y="2286952"/>
            <a:ext cx="10515600" cy="4251960"/>
          </a:xfrm>
          <a:prstGeom prst="rect">
            <a:avLst/>
          </a:prstGeom>
        </p:spPr>
        <p:txBody>
          <a:bodyPr vert="horz" lIns="91440" tIns="45720" rIns="91440" bIns="45720" rtlCol="0">
            <a:normAutofit/>
          </a:bodyPr>
          <a:lstStyle/>
          <a:p>
            <a:pPr>
              <a:lnSpc>
                <a:spcPct val="90000"/>
              </a:lnSpc>
              <a:spcAft>
                <a:spcPts val="600"/>
              </a:spcAft>
            </a:pPr>
            <a:endParaRPr lang="en-US" sz="2200" dirty="0"/>
          </a:p>
          <a:p>
            <a:pPr>
              <a:lnSpc>
                <a:spcPct val="90000"/>
              </a:lnSpc>
              <a:spcAft>
                <a:spcPts val="600"/>
              </a:spcAft>
            </a:pPr>
            <a:r>
              <a:rPr lang="en-US" sz="2200" b="1" dirty="0"/>
              <a:t>Le responsable hiérarchique :</a:t>
            </a:r>
          </a:p>
          <a:p>
            <a:pPr indent="-228600">
              <a:lnSpc>
                <a:spcPct val="90000"/>
              </a:lnSpc>
              <a:spcAft>
                <a:spcPts val="600"/>
              </a:spcAft>
              <a:buFont typeface="Arial" panose="020B0604020202020204" pitchFamily="34" charset="0"/>
              <a:buChar char="•"/>
            </a:pPr>
            <a:r>
              <a:rPr lang="en-US" sz="2200" dirty="0"/>
              <a:t>Réfléchit à l’ensemble des activités de son agent.</a:t>
            </a:r>
          </a:p>
          <a:p>
            <a:pPr indent="-228600">
              <a:lnSpc>
                <a:spcPct val="90000"/>
              </a:lnSpc>
              <a:spcAft>
                <a:spcPts val="600"/>
              </a:spcAft>
              <a:buFont typeface="Arial" panose="020B0604020202020204" pitchFamily="34" charset="0"/>
              <a:buChar char="•"/>
            </a:pPr>
            <a:r>
              <a:rPr lang="en-US" sz="2200" dirty="0"/>
              <a:t>L’outil utilisé est la grille d’analyse du poste (annexe n°1)</a:t>
            </a:r>
          </a:p>
          <a:p>
            <a:pPr indent="-228600">
              <a:lnSpc>
                <a:spcPct val="90000"/>
              </a:lnSpc>
              <a:spcAft>
                <a:spcPts val="600"/>
              </a:spcAft>
              <a:buFont typeface="Arial" panose="020B0604020202020204" pitchFamily="34" charset="0"/>
              <a:buChar char="•"/>
            </a:pPr>
            <a:r>
              <a:rPr lang="en-US" sz="2200" dirty="0"/>
              <a:t>Il s’appuie sur des documents existants dans la collectivité (procédures, consignes ou fiches de poste existantes) ou des documents externes (répertoire métiers du CNFPT, documents du CDG52 etc…)</a:t>
            </a:r>
          </a:p>
        </p:txBody>
      </p:sp>
      <p:sp>
        <p:nvSpPr>
          <p:cNvPr id="2" name="Espace réservé du numéro de diapositive 1">
            <a:extLst>
              <a:ext uri="{FF2B5EF4-FFF2-40B4-BE49-F238E27FC236}">
                <a16:creationId xmlns:a16="http://schemas.microsoft.com/office/drawing/2014/main" id="{845810E9-F2DB-7AF4-9C0D-A34EB7AAA24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15</a:t>
            </a:fld>
            <a:endParaRPr lang="en-US"/>
          </a:p>
        </p:txBody>
      </p:sp>
    </p:spTree>
    <p:extLst>
      <p:ext uri="{BB962C8B-B14F-4D97-AF65-F5344CB8AC3E}">
        <p14:creationId xmlns:p14="http://schemas.microsoft.com/office/powerpoint/2010/main" val="852393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6EC0579B-DF4A-8A2F-DC77-A7587E5FF2CA}"/>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kern="1200">
                <a:solidFill>
                  <a:schemeClr val="tx1"/>
                </a:solidFill>
                <a:latin typeface="+mj-lt"/>
                <a:ea typeface="+mj-ea"/>
                <a:cs typeface="+mj-cs"/>
              </a:rPr>
              <a:t>Regroupement des informations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D4B5CAD5-B71A-9CAF-1966-4B2B75A04471}"/>
              </a:ext>
            </a:extLst>
          </p:cNvPr>
          <p:cNvSpPr txBox="1"/>
          <p:nvPr/>
        </p:nvSpPr>
        <p:spPr>
          <a:xfrm>
            <a:off x="836676" y="2533233"/>
            <a:ext cx="10515600" cy="4251960"/>
          </a:xfrm>
          <a:prstGeom prst="rect">
            <a:avLst/>
          </a:prstGeom>
        </p:spPr>
        <p:txBody>
          <a:bodyPr vert="horz" lIns="91440" tIns="45720" rIns="91440" bIns="45720" rtlCol="0">
            <a:normAutofit/>
          </a:bodyPr>
          <a:lstStyle/>
          <a:p>
            <a:pPr>
              <a:lnSpc>
                <a:spcPct val="90000"/>
              </a:lnSpc>
              <a:spcAft>
                <a:spcPts val="600"/>
              </a:spcAft>
            </a:pPr>
            <a:r>
              <a:rPr lang="en-US" sz="2200" b="1" dirty="0"/>
              <a:t>L’agent :</a:t>
            </a:r>
          </a:p>
          <a:p>
            <a:pPr indent="-228600">
              <a:lnSpc>
                <a:spcPct val="90000"/>
              </a:lnSpc>
              <a:spcAft>
                <a:spcPts val="600"/>
              </a:spcAft>
              <a:buFont typeface="Arial" panose="020B0604020202020204" pitchFamily="34" charset="0"/>
              <a:buChar char="•"/>
            </a:pPr>
            <a:r>
              <a:rPr lang="en-US" sz="2200" dirty="0"/>
              <a:t>Réfléchit à l’ensemble des activités qu’il exerce tout au long de l’année (activités principales et ponctuelles).</a:t>
            </a:r>
          </a:p>
          <a:p>
            <a:pPr indent="-228600">
              <a:lnSpc>
                <a:spcPct val="90000"/>
              </a:lnSpc>
              <a:spcAft>
                <a:spcPts val="600"/>
              </a:spcAft>
              <a:buFont typeface="Arial" panose="020B0604020202020204" pitchFamily="34" charset="0"/>
              <a:buChar char="•"/>
            </a:pPr>
            <a:r>
              <a:rPr lang="en-US" sz="2200" dirty="0"/>
              <a:t>L’outil utilisé est la grille d’analyse du poste (annexe n°2)</a:t>
            </a:r>
          </a:p>
          <a:p>
            <a:pPr indent="-228600">
              <a:lnSpc>
                <a:spcPct val="90000"/>
              </a:lnSpc>
              <a:spcAft>
                <a:spcPts val="600"/>
              </a:spcAft>
              <a:buFont typeface="Arial" panose="020B0604020202020204" pitchFamily="34" charset="0"/>
              <a:buChar char="•"/>
            </a:pPr>
            <a:r>
              <a:rPr lang="en-US" sz="2200" dirty="0"/>
              <a:t>Il est préférable de remplir cette grille de façon progressive, au fur et à mesure de la semaine.</a:t>
            </a:r>
          </a:p>
        </p:txBody>
      </p:sp>
      <p:sp>
        <p:nvSpPr>
          <p:cNvPr id="2" name="Espace réservé du numéro de diapositive 1">
            <a:extLst>
              <a:ext uri="{FF2B5EF4-FFF2-40B4-BE49-F238E27FC236}">
                <a16:creationId xmlns:a16="http://schemas.microsoft.com/office/drawing/2014/main" id="{845810E9-F2DB-7AF4-9C0D-A34EB7AAA24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16</a:t>
            </a:fld>
            <a:endParaRPr lang="en-US"/>
          </a:p>
        </p:txBody>
      </p:sp>
    </p:spTree>
    <p:extLst>
      <p:ext uri="{BB962C8B-B14F-4D97-AF65-F5344CB8AC3E}">
        <p14:creationId xmlns:p14="http://schemas.microsoft.com/office/powerpoint/2010/main" val="918936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1A10171F-4A16-4FD7-B46E-4DE097D821B7}"/>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dirty="0">
                <a:solidFill>
                  <a:schemeClr val="tx1"/>
                </a:solidFill>
                <a:latin typeface="+mj-lt"/>
                <a:ea typeface="+mj-ea"/>
                <a:cs typeface="+mj-cs"/>
              </a:rPr>
              <a:t>GRILLES D’ANALYSES</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55B311AE-B13E-C908-26B6-2713628F2FE7}"/>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17</a:t>
            </a:fld>
            <a:endParaRPr lang="en-US">
              <a:solidFill>
                <a:schemeClr val="tx1">
                  <a:lumMod val="50000"/>
                  <a:lumOff val="50000"/>
                </a:schemeClr>
              </a:solidFill>
            </a:endParaRPr>
          </a:p>
        </p:txBody>
      </p:sp>
    </p:spTree>
    <p:extLst>
      <p:ext uri="{BB962C8B-B14F-4D97-AF65-F5344CB8AC3E}">
        <p14:creationId xmlns:p14="http://schemas.microsoft.com/office/powerpoint/2010/main" val="329021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1A10171F-4A16-4FD7-B46E-4DE097D821B7}"/>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dirty="0">
                <a:solidFill>
                  <a:schemeClr val="tx1"/>
                </a:solidFill>
                <a:latin typeface="+mj-lt"/>
                <a:ea typeface="+mj-ea"/>
                <a:cs typeface="+mj-cs"/>
              </a:rPr>
              <a:t>ANALYSE DU POSTE </a:t>
            </a:r>
          </a:p>
          <a:p>
            <a:pPr algn="ctr">
              <a:lnSpc>
                <a:spcPct val="90000"/>
              </a:lnSpc>
              <a:spcBef>
                <a:spcPct val="0"/>
              </a:spcBef>
              <a:spcAft>
                <a:spcPts val="600"/>
              </a:spcAft>
            </a:pPr>
            <a:r>
              <a:rPr lang="en-US" sz="7200" kern="1200" dirty="0">
                <a:solidFill>
                  <a:schemeClr val="tx1"/>
                </a:solidFill>
                <a:latin typeface="+mj-lt"/>
                <a:ea typeface="+mj-ea"/>
                <a:cs typeface="+mj-cs"/>
              </a:rPr>
              <a:t>PAR L’EMPLOYEUR</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55B311AE-B13E-C908-26B6-2713628F2FE7}"/>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18</a:t>
            </a:fld>
            <a:endParaRPr lang="en-US">
              <a:solidFill>
                <a:schemeClr val="tx1">
                  <a:lumMod val="50000"/>
                  <a:lumOff val="50000"/>
                </a:schemeClr>
              </a:solidFill>
            </a:endParaRPr>
          </a:p>
        </p:txBody>
      </p:sp>
    </p:spTree>
    <p:extLst>
      <p:ext uri="{BB962C8B-B14F-4D97-AF65-F5344CB8AC3E}">
        <p14:creationId xmlns:p14="http://schemas.microsoft.com/office/powerpoint/2010/main" val="1368066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2252B54-9B0D-29FC-A1F0-5CCA7DBF1FC9}"/>
              </a:ext>
            </a:extLst>
          </p:cNvPr>
          <p:cNvSpPr>
            <a:spLocks noGrp="1"/>
          </p:cNvSpPr>
          <p:nvPr>
            <p:ph type="sldNum" sz="quarter" idx="12"/>
          </p:nvPr>
        </p:nvSpPr>
        <p:spPr>
          <a:xfrm>
            <a:off x="8805333" y="6356350"/>
            <a:ext cx="2743200" cy="365125"/>
          </a:xfrm>
        </p:spPr>
        <p:txBody>
          <a:bodyPr>
            <a:normAutofit/>
          </a:bodyPr>
          <a:lstStyle/>
          <a:p>
            <a:pPr>
              <a:spcAft>
                <a:spcPts val="600"/>
              </a:spcAft>
            </a:pPr>
            <a:fld id="{F526B8BA-9929-4C0B-8650-E1954C5C1083}" type="slidenum">
              <a:rPr lang="fr-FR" smtClean="0"/>
              <a:pPr>
                <a:spcAft>
                  <a:spcPts val="600"/>
                </a:spcAft>
              </a:pPr>
              <a:t>19</a:t>
            </a:fld>
            <a:endParaRPr lang="fr-FR"/>
          </a:p>
        </p:txBody>
      </p:sp>
      <p:pic>
        <p:nvPicPr>
          <p:cNvPr id="4" name="Image 3">
            <a:extLst>
              <a:ext uri="{FF2B5EF4-FFF2-40B4-BE49-F238E27FC236}">
                <a16:creationId xmlns:a16="http://schemas.microsoft.com/office/drawing/2014/main" id="{CA6D55AD-83FF-6016-9822-C389F8C34D81}"/>
              </a:ext>
            </a:extLst>
          </p:cNvPr>
          <p:cNvPicPr>
            <a:picLocks noChangeAspect="1"/>
          </p:cNvPicPr>
          <p:nvPr/>
        </p:nvPicPr>
        <p:blipFill>
          <a:blip r:embed="rId2"/>
          <a:stretch>
            <a:fillRect/>
          </a:stretch>
        </p:blipFill>
        <p:spPr>
          <a:xfrm>
            <a:off x="3664245" y="643467"/>
            <a:ext cx="4863510" cy="5571065"/>
          </a:xfrm>
          <a:prstGeom prst="rect">
            <a:avLst/>
          </a:prstGeom>
          <a:ln>
            <a:noFill/>
          </a:ln>
        </p:spPr>
      </p:pic>
      <p:sp>
        <p:nvSpPr>
          <p:cNvPr id="5" name="Flèche : droite 4">
            <a:extLst>
              <a:ext uri="{FF2B5EF4-FFF2-40B4-BE49-F238E27FC236}">
                <a16:creationId xmlns:a16="http://schemas.microsoft.com/office/drawing/2014/main" id="{E030F77B-02AA-5550-8BE5-0B7F5E2B721D}"/>
              </a:ext>
            </a:extLst>
          </p:cNvPr>
          <p:cNvSpPr/>
          <p:nvPr/>
        </p:nvSpPr>
        <p:spPr>
          <a:xfrm>
            <a:off x="1062182" y="3325091"/>
            <a:ext cx="2051954" cy="1005369"/>
          </a:xfrm>
          <a:prstGeom prst="rightArrow">
            <a:avLst/>
          </a:prstGeom>
          <a:solidFill>
            <a:srgbClr val="99CC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Annexe n°1</a:t>
            </a:r>
          </a:p>
        </p:txBody>
      </p:sp>
    </p:spTree>
    <p:extLst>
      <p:ext uri="{BB962C8B-B14F-4D97-AF65-F5344CB8AC3E}">
        <p14:creationId xmlns:p14="http://schemas.microsoft.com/office/powerpoint/2010/main" val="3552036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1A10171F-4A16-4FD7-B46E-4DE097D821B7}"/>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dirty="0">
                <a:solidFill>
                  <a:schemeClr val="tx1"/>
                </a:solidFill>
                <a:latin typeface="+mj-lt"/>
                <a:ea typeface="+mj-ea"/>
                <a:cs typeface="+mj-cs"/>
              </a:rPr>
              <a:t>ANALYSE DU POSTE </a:t>
            </a:r>
          </a:p>
          <a:p>
            <a:pPr algn="ctr">
              <a:lnSpc>
                <a:spcPct val="90000"/>
              </a:lnSpc>
              <a:spcBef>
                <a:spcPct val="0"/>
              </a:spcBef>
              <a:spcAft>
                <a:spcPts val="600"/>
              </a:spcAft>
            </a:pPr>
            <a:r>
              <a:rPr lang="en-US" sz="7200" kern="1200" dirty="0">
                <a:solidFill>
                  <a:schemeClr val="tx1"/>
                </a:solidFill>
                <a:latin typeface="+mj-lt"/>
                <a:ea typeface="+mj-ea"/>
                <a:cs typeface="+mj-cs"/>
              </a:rPr>
              <a:t>PAR L’AGENT</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55B311AE-B13E-C908-26B6-2713628F2FE7}"/>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20</a:t>
            </a:fld>
            <a:endParaRPr lang="en-US">
              <a:solidFill>
                <a:schemeClr val="tx1">
                  <a:lumMod val="50000"/>
                  <a:lumOff val="50000"/>
                </a:schemeClr>
              </a:solidFill>
            </a:endParaRPr>
          </a:p>
        </p:txBody>
      </p:sp>
    </p:spTree>
    <p:extLst>
      <p:ext uri="{BB962C8B-B14F-4D97-AF65-F5344CB8AC3E}">
        <p14:creationId xmlns:p14="http://schemas.microsoft.com/office/powerpoint/2010/main" val="366441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38C29E5-30AB-1295-5A18-CED854877C26}"/>
              </a:ext>
            </a:extLst>
          </p:cNvPr>
          <p:cNvSpPr>
            <a:spLocks noGrp="1"/>
          </p:cNvSpPr>
          <p:nvPr>
            <p:ph type="sldNum" sz="quarter" idx="12"/>
          </p:nvPr>
        </p:nvSpPr>
        <p:spPr>
          <a:xfrm>
            <a:off x="8805333" y="6356350"/>
            <a:ext cx="2743200" cy="365125"/>
          </a:xfrm>
        </p:spPr>
        <p:txBody>
          <a:bodyPr>
            <a:normAutofit/>
          </a:bodyPr>
          <a:lstStyle/>
          <a:p>
            <a:pPr>
              <a:spcAft>
                <a:spcPts val="600"/>
              </a:spcAft>
            </a:pPr>
            <a:fld id="{F526B8BA-9929-4C0B-8650-E1954C5C1083}" type="slidenum">
              <a:rPr lang="fr-FR" smtClean="0"/>
              <a:pPr>
                <a:spcAft>
                  <a:spcPts val="600"/>
                </a:spcAft>
              </a:pPr>
              <a:t>21</a:t>
            </a:fld>
            <a:endParaRPr lang="fr-FR"/>
          </a:p>
        </p:txBody>
      </p:sp>
      <p:pic>
        <p:nvPicPr>
          <p:cNvPr id="4" name="Image 3">
            <a:extLst>
              <a:ext uri="{FF2B5EF4-FFF2-40B4-BE49-F238E27FC236}">
                <a16:creationId xmlns:a16="http://schemas.microsoft.com/office/drawing/2014/main" id="{66CC0320-E074-6E5F-C0F8-6998CD13EDC0}"/>
              </a:ext>
            </a:extLst>
          </p:cNvPr>
          <p:cNvPicPr>
            <a:picLocks noChangeAspect="1"/>
          </p:cNvPicPr>
          <p:nvPr/>
        </p:nvPicPr>
        <p:blipFill>
          <a:blip r:embed="rId2"/>
          <a:stretch>
            <a:fillRect/>
          </a:stretch>
        </p:blipFill>
        <p:spPr>
          <a:xfrm>
            <a:off x="3895430" y="643467"/>
            <a:ext cx="4401140" cy="5571065"/>
          </a:xfrm>
          <a:prstGeom prst="rect">
            <a:avLst/>
          </a:prstGeom>
          <a:ln>
            <a:noFill/>
          </a:ln>
        </p:spPr>
      </p:pic>
      <p:sp>
        <p:nvSpPr>
          <p:cNvPr id="5" name="Flèche : droite 4">
            <a:extLst>
              <a:ext uri="{FF2B5EF4-FFF2-40B4-BE49-F238E27FC236}">
                <a16:creationId xmlns:a16="http://schemas.microsoft.com/office/drawing/2014/main" id="{7E677569-C166-23B0-0B6A-3A442900FF3E}"/>
              </a:ext>
            </a:extLst>
          </p:cNvPr>
          <p:cNvSpPr/>
          <p:nvPr/>
        </p:nvSpPr>
        <p:spPr>
          <a:xfrm>
            <a:off x="1062182" y="3325091"/>
            <a:ext cx="2051954" cy="1005369"/>
          </a:xfrm>
          <a:prstGeom prst="rightArrow">
            <a:avLst/>
          </a:prstGeom>
          <a:solidFill>
            <a:srgbClr val="99CC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Annexe n°2</a:t>
            </a:r>
          </a:p>
        </p:txBody>
      </p:sp>
    </p:spTree>
    <p:extLst>
      <p:ext uri="{BB962C8B-B14F-4D97-AF65-F5344CB8AC3E}">
        <p14:creationId xmlns:p14="http://schemas.microsoft.com/office/powerpoint/2010/main" val="3256709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E3B04138-E3A4-8FDA-5A92-FAE7C2D2844A}"/>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dirty="0">
                <a:solidFill>
                  <a:schemeClr val="tx1"/>
                </a:solidFill>
                <a:latin typeface="+mj-lt"/>
                <a:ea typeface="+mj-ea"/>
                <a:cs typeface="+mj-cs"/>
              </a:rPr>
              <a:t>REDACTION DE LA FICHE DE POSTE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80B27F33-1A41-1DE5-F4C7-84791F9BF46E}"/>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22</a:t>
            </a:fld>
            <a:endParaRPr lang="en-US">
              <a:solidFill>
                <a:schemeClr val="tx1">
                  <a:lumMod val="50000"/>
                  <a:lumOff val="50000"/>
                </a:schemeClr>
              </a:solidFill>
            </a:endParaRPr>
          </a:p>
        </p:txBody>
      </p:sp>
    </p:spTree>
    <p:extLst>
      <p:ext uri="{BB962C8B-B14F-4D97-AF65-F5344CB8AC3E}">
        <p14:creationId xmlns:p14="http://schemas.microsoft.com/office/powerpoint/2010/main" val="1333228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BF3BB79C-9DD8-D96B-22EB-316615972E87}"/>
              </a:ext>
            </a:extLst>
          </p:cNvPr>
          <p:cNvSpPr txBox="1"/>
          <p:nvPr/>
        </p:nvSpPr>
        <p:spPr>
          <a:xfrm>
            <a:off x="5956161" y="1076422"/>
            <a:ext cx="6090554" cy="2352578"/>
          </a:xfrm>
          <a:prstGeom prst="rect">
            <a:avLst/>
          </a:prstGeom>
        </p:spPr>
        <p:txBody>
          <a:bodyPr vert="horz" lIns="91440" tIns="45720" rIns="91440" bIns="45720" rtlCol="0" anchor="ctr">
            <a:normAutofit lnSpcReduction="10000"/>
          </a:bodyPr>
          <a:lstStyle/>
          <a:p>
            <a:pPr>
              <a:lnSpc>
                <a:spcPct val="90000"/>
              </a:lnSpc>
              <a:spcAft>
                <a:spcPts val="600"/>
              </a:spcAft>
            </a:pPr>
            <a:r>
              <a:rPr lang="en-US" sz="2200" b="1" dirty="0"/>
              <a:t>Le responsable :</a:t>
            </a:r>
          </a:p>
          <a:p>
            <a:pPr indent="-228600">
              <a:lnSpc>
                <a:spcPct val="90000"/>
              </a:lnSpc>
              <a:spcAft>
                <a:spcPts val="600"/>
              </a:spcAft>
              <a:buFont typeface="Arial" panose="020B0604020202020204" pitchFamily="34" charset="0"/>
              <a:buChar char="•"/>
            </a:pPr>
            <a:r>
              <a:rPr lang="en-US" sz="2200" dirty="0"/>
              <a:t>Rédige la fiche au vu des informations recueillies</a:t>
            </a:r>
          </a:p>
          <a:p>
            <a:pPr indent="-228600">
              <a:lnSpc>
                <a:spcPct val="90000"/>
              </a:lnSpc>
              <a:spcAft>
                <a:spcPts val="600"/>
              </a:spcAft>
              <a:buFont typeface="Arial" panose="020B0604020202020204" pitchFamily="34" charset="0"/>
              <a:buChar char="•"/>
            </a:pPr>
            <a:r>
              <a:rPr lang="en-US" sz="2200" dirty="0"/>
              <a:t>Rédiger la fiche en utilisant un vocabulaire commun </a:t>
            </a:r>
          </a:p>
          <a:p>
            <a:pPr indent="-228600">
              <a:lnSpc>
                <a:spcPct val="90000"/>
              </a:lnSpc>
              <a:spcAft>
                <a:spcPts val="600"/>
              </a:spcAft>
              <a:buFont typeface="Arial" panose="020B0604020202020204" pitchFamily="34" charset="0"/>
              <a:buChar char="•"/>
            </a:pPr>
            <a:r>
              <a:rPr lang="en-US" sz="2200" dirty="0"/>
              <a:t>Les missions et activités doivent être décrites par des verbes d’action</a:t>
            </a:r>
          </a:p>
          <a:p>
            <a:pPr indent="-228600">
              <a:lnSpc>
                <a:spcPct val="90000"/>
              </a:lnSpc>
              <a:spcAft>
                <a:spcPts val="600"/>
              </a:spcAft>
              <a:buFont typeface="Arial" panose="020B0604020202020204" pitchFamily="34" charset="0"/>
              <a:buChar char="•"/>
            </a:pPr>
            <a:r>
              <a:rPr lang="en-US" sz="2200" dirty="0"/>
              <a:t>Présente la fiche rédigée à l’agent</a:t>
            </a:r>
          </a:p>
        </p:txBody>
      </p:sp>
      <p:sp>
        <p:nvSpPr>
          <p:cNvPr id="2" name="Espace réservé du numéro de diapositive 1">
            <a:extLst>
              <a:ext uri="{FF2B5EF4-FFF2-40B4-BE49-F238E27FC236}">
                <a16:creationId xmlns:a16="http://schemas.microsoft.com/office/drawing/2014/main" id="{7DF23851-8B00-AE36-C4CA-2102B965D47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23</a:t>
            </a:fld>
            <a:endParaRPr lang="en-US"/>
          </a:p>
        </p:txBody>
      </p:sp>
      <p:sp>
        <p:nvSpPr>
          <p:cNvPr id="8" name="ZoneTexte 7">
            <a:extLst>
              <a:ext uri="{FF2B5EF4-FFF2-40B4-BE49-F238E27FC236}">
                <a16:creationId xmlns:a16="http://schemas.microsoft.com/office/drawing/2014/main" id="{7F41BFFE-F5CA-9E8A-2A47-822CF3645565}"/>
              </a:ext>
            </a:extLst>
          </p:cNvPr>
          <p:cNvSpPr txBox="1"/>
          <p:nvPr/>
        </p:nvSpPr>
        <p:spPr>
          <a:xfrm>
            <a:off x="5956161" y="4123142"/>
            <a:ext cx="5500241" cy="1813857"/>
          </a:xfrm>
          <a:prstGeom prst="rect">
            <a:avLst/>
          </a:prstGeom>
        </p:spPr>
        <p:txBody>
          <a:bodyPr vert="horz" lIns="91440" tIns="45720" rIns="91440" bIns="45720" rtlCol="0" anchor="ctr">
            <a:normAutofit/>
          </a:bodyPr>
          <a:lstStyle/>
          <a:p>
            <a:pPr>
              <a:lnSpc>
                <a:spcPct val="90000"/>
              </a:lnSpc>
              <a:spcAft>
                <a:spcPts val="600"/>
              </a:spcAft>
            </a:pPr>
            <a:r>
              <a:rPr lang="en-US" sz="2200" b="1" dirty="0"/>
              <a:t>L’agent :</a:t>
            </a:r>
          </a:p>
          <a:p>
            <a:pPr indent="-228600">
              <a:lnSpc>
                <a:spcPct val="90000"/>
              </a:lnSpc>
              <a:spcAft>
                <a:spcPts val="600"/>
              </a:spcAft>
              <a:buFont typeface="Arial" panose="020B0604020202020204" pitchFamily="34" charset="0"/>
              <a:buChar char="•"/>
            </a:pPr>
            <a:r>
              <a:rPr lang="en-US" sz="2200" dirty="0"/>
              <a:t>Relit la fiche de poste</a:t>
            </a:r>
          </a:p>
          <a:p>
            <a:pPr indent="-228600">
              <a:lnSpc>
                <a:spcPct val="90000"/>
              </a:lnSpc>
              <a:spcAft>
                <a:spcPts val="600"/>
              </a:spcAft>
              <a:buFont typeface="Arial" panose="020B0604020202020204" pitchFamily="34" charset="0"/>
              <a:buChar char="•"/>
            </a:pPr>
            <a:r>
              <a:rPr lang="en-US" sz="2200" dirty="0"/>
              <a:t>Apporte toutes les suggestions, compléments et modifications qui lui semblent utiles</a:t>
            </a:r>
          </a:p>
        </p:txBody>
      </p:sp>
    </p:spTree>
    <p:extLst>
      <p:ext uri="{BB962C8B-B14F-4D97-AF65-F5344CB8AC3E}">
        <p14:creationId xmlns:p14="http://schemas.microsoft.com/office/powerpoint/2010/main" val="565269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E3B04138-E3A4-8FDA-5A92-FAE7C2D2844A}"/>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a:solidFill>
                  <a:schemeClr val="tx1"/>
                </a:solidFill>
                <a:latin typeface="+mj-lt"/>
                <a:ea typeface="+mj-ea"/>
                <a:cs typeface="+mj-cs"/>
              </a:rPr>
              <a:t>VALIDATION DE LA FICHE DE POSTE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80B27F33-1A41-1DE5-F4C7-84791F9BF46E}"/>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24</a:t>
            </a:fld>
            <a:endParaRPr lang="en-US">
              <a:solidFill>
                <a:schemeClr val="tx1">
                  <a:lumMod val="50000"/>
                  <a:lumOff val="50000"/>
                </a:schemeClr>
              </a:solidFill>
            </a:endParaRPr>
          </a:p>
        </p:txBody>
      </p:sp>
    </p:spTree>
    <p:extLst>
      <p:ext uri="{BB962C8B-B14F-4D97-AF65-F5344CB8AC3E}">
        <p14:creationId xmlns:p14="http://schemas.microsoft.com/office/powerpoint/2010/main" val="2828658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ce réservé du numéro de diapositive 1">
            <a:extLst>
              <a:ext uri="{FF2B5EF4-FFF2-40B4-BE49-F238E27FC236}">
                <a16:creationId xmlns:a16="http://schemas.microsoft.com/office/drawing/2014/main" id="{BA69473E-AE42-3142-C4C3-D2C7759C107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25</a:t>
            </a:fld>
            <a:endParaRPr lang="en-US"/>
          </a:p>
        </p:txBody>
      </p:sp>
      <p:graphicFrame>
        <p:nvGraphicFramePr>
          <p:cNvPr id="46" name="ZoneTexte 29">
            <a:extLst>
              <a:ext uri="{FF2B5EF4-FFF2-40B4-BE49-F238E27FC236}">
                <a16:creationId xmlns:a16="http://schemas.microsoft.com/office/drawing/2014/main" id="{00A608D1-1D9A-88AF-0265-A42B1D2A2118}"/>
              </a:ext>
            </a:extLst>
          </p:cNvPr>
          <p:cNvGraphicFramePr/>
          <p:nvPr>
            <p:extLst>
              <p:ext uri="{D42A27DB-BD31-4B8C-83A1-F6EECF244321}">
                <p14:modId xmlns:p14="http://schemas.microsoft.com/office/powerpoint/2010/main" val="63375986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8764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E3B04138-E3A4-8FDA-5A92-FAE7C2D2844A}"/>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a:solidFill>
                  <a:schemeClr val="tx1"/>
                </a:solidFill>
                <a:latin typeface="+mj-lt"/>
                <a:ea typeface="+mj-ea"/>
                <a:cs typeface="+mj-cs"/>
              </a:rPr>
              <a:t>REVISION DE LA FICHE DE POSTE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80B27F33-1A41-1DE5-F4C7-84791F9BF46E}"/>
              </a:ext>
            </a:extLst>
          </p:cNvPr>
          <p:cNvSpPr>
            <a:spLocks noGrp="1"/>
          </p:cNvSpPr>
          <p:nvPr>
            <p:ph type="sldNum" sz="quarter" idx="12"/>
          </p:nvPr>
        </p:nvSpPr>
        <p:spPr>
          <a:xfrm>
            <a:off x="10489019" y="6356350"/>
            <a:ext cx="1268818" cy="365125"/>
          </a:xfrm>
        </p:spPr>
        <p:txBody>
          <a:bodyPr vert="horz" lIns="91440" tIns="45720" rIns="91440" bIns="45720" rtlCol="0" anchor="ctr">
            <a:normAutofit/>
          </a:bodyPr>
          <a:lstStyle/>
          <a:p>
            <a:pPr>
              <a:spcAft>
                <a:spcPts val="600"/>
              </a:spcAft>
            </a:pPr>
            <a:fld id="{F526B8BA-9929-4C0B-8650-E1954C5C1083}" type="slidenum">
              <a:rPr lang="en-US">
                <a:solidFill>
                  <a:schemeClr val="tx1">
                    <a:lumMod val="50000"/>
                    <a:lumOff val="50000"/>
                  </a:schemeClr>
                </a:solidFill>
              </a:rPr>
              <a:pPr>
                <a:spcAft>
                  <a:spcPts val="600"/>
                </a:spcAft>
              </a:pPr>
              <a:t>26</a:t>
            </a:fld>
            <a:endParaRPr lang="en-US">
              <a:solidFill>
                <a:schemeClr val="tx1">
                  <a:lumMod val="50000"/>
                  <a:lumOff val="50000"/>
                </a:schemeClr>
              </a:solidFill>
            </a:endParaRPr>
          </a:p>
        </p:txBody>
      </p:sp>
    </p:spTree>
    <p:extLst>
      <p:ext uri="{BB962C8B-B14F-4D97-AF65-F5344CB8AC3E}">
        <p14:creationId xmlns:p14="http://schemas.microsoft.com/office/powerpoint/2010/main" val="1939916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6D360913-776F-6C1F-B41A-E29CB5FD5028}"/>
              </a:ext>
            </a:extLst>
          </p:cNvPr>
          <p:cNvPicPr>
            <a:picLocks noChangeAspect="1"/>
          </p:cNvPicPr>
          <p:nvPr/>
        </p:nvPicPr>
        <p:blipFill>
          <a:blip r:embed="rId2"/>
          <a:srcRect r="9091" b="20719"/>
          <a:stretch/>
        </p:blipFill>
        <p:spPr>
          <a:xfrm>
            <a:off x="20" y="10"/>
            <a:ext cx="12191980" cy="6857990"/>
          </a:xfrm>
          <a:prstGeom prst="rect">
            <a:avLst/>
          </a:prstGeom>
        </p:spPr>
      </p:pic>
      <p:sp>
        <p:nvSpPr>
          <p:cNvPr id="84" name="Rectangle 8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93191285-797A-5709-CED6-9AAB5BEF4DC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F526B8BA-9929-4C0B-8650-E1954C5C1083}" type="slidenum">
              <a:rPr lang="en-US">
                <a:solidFill>
                  <a:schemeClr val="tx1">
                    <a:lumMod val="50000"/>
                    <a:lumOff val="50000"/>
                  </a:schemeClr>
                </a:solidFill>
                <a:latin typeface="Calibri" panose="020F0502020204030204"/>
              </a:rPr>
              <a:pPr>
                <a:spcAft>
                  <a:spcPts val="600"/>
                </a:spcAft>
                <a:defRPr/>
              </a:pPr>
              <a:t>27</a:t>
            </a:fld>
            <a:endParaRPr lang="en-US">
              <a:solidFill>
                <a:schemeClr val="tx1">
                  <a:lumMod val="50000"/>
                  <a:lumOff val="50000"/>
                </a:schemeClr>
              </a:solidFill>
              <a:latin typeface="Calibri" panose="020F0502020204030204"/>
            </a:endParaRPr>
          </a:p>
        </p:txBody>
      </p:sp>
      <p:graphicFrame>
        <p:nvGraphicFramePr>
          <p:cNvPr id="68" name="ZoneTexte 2">
            <a:extLst>
              <a:ext uri="{FF2B5EF4-FFF2-40B4-BE49-F238E27FC236}">
                <a16:creationId xmlns:a16="http://schemas.microsoft.com/office/drawing/2014/main" id="{8BA088C1-B3F4-7F19-7D63-BAD989265B4F}"/>
              </a:ext>
            </a:extLst>
          </p:cNvPr>
          <p:cNvGraphicFramePr/>
          <p:nvPr>
            <p:extLst>
              <p:ext uri="{D42A27DB-BD31-4B8C-83A1-F6EECF244321}">
                <p14:modId xmlns:p14="http://schemas.microsoft.com/office/powerpoint/2010/main" val="8183615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449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7C1FFC6-E0F3-2BB7-EBE5-FDED5648FDAE}"/>
              </a:ext>
            </a:extLst>
          </p:cNvPr>
          <p:cNvSpPr>
            <a:spLocks/>
          </p:cNvSpPr>
          <p:nvPr/>
        </p:nvSpPr>
        <p:spPr>
          <a:xfrm>
            <a:off x="8516895" y="5900627"/>
            <a:ext cx="2358384" cy="313905"/>
          </a:xfrm>
          <a:prstGeom prst="rect">
            <a:avLst/>
          </a:prstGeom>
        </p:spPr>
        <p:txBody>
          <a:bodyPr/>
          <a:lstStyle/>
          <a:p>
            <a:pPr defTabSz="777240">
              <a:spcAft>
                <a:spcPts val="600"/>
              </a:spcAft>
            </a:pPr>
            <a:endParaRPr lang="fr-FR" dirty="0"/>
          </a:p>
        </p:txBody>
      </p:sp>
      <p:sp>
        <p:nvSpPr>
          <p:cNvPr id="3" name="ZoneTexte 2">
            <a:extLst>
              <a:ext uri="{FF2B5EF4-FFF2-40B4-BE49-F238E27FC236}">
                <a16:creationId xmlns:a16="http://schemas.microsoft.com/office/drawing/2014/main" id="{B15F5903-1B79-9A0A-A605-BEA71F617E6C}"/>
              </a:ext>
            </a:extLst>
          </p:cNvPr>
          <p:cNvSpPr txBox="1"/>
          <p:nvPr/>
        </p:nvSpPr>
        <p:spPr>
          <a:xfrm>
            <a:off x="2397905" y="2239868"/>
            <a:ext cx="7827510" cy="2031325"/>
          </a:xfrm>
          <a:prstGeom prst="rect">
            <a:avLst/>
          </a:prstGeom>
          <a:noFill/>
        </p:spPr>
        <p:txBody>
          <a:bodyPr wrap="square" rtlCol="0">
            <a:spAutoFit/>
          </a:bodyPr>
          <a:lstStyle/>
          <a:p>
            <a:pPr algn="ctr"/>
            <a:endParaRPr lang="fr-FR" b="1"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ctr"/>
            <a:r>
              <a:rPr lang="fr-FR" sz="3000" b="1" dirty="0">
                <a:solidFill>
                  <a:srgbClr val="0099FF"/>
                </a:solidFill>
                <a:latin typeface="Roboto" panose="02000000000000000000" pitchFamily="2" charset="0"/>
                <a:ea typeface="Roboto" panose="02000000000000000000" pitchFamily="2" charset="0"/>
                <a:cs typeface="Roboto" panose="02000000000000000000" pitchFamily="2" charset="0"/>
              </a:rPr>
              <a:t>2) Compte Rendu d’Entretien Professionnel</a:t>
            </a:r>
          </a:p>
          <a:p>
            <a:pPr algn="ctr"/>
            <a:endParaRPr lang="fr-FR" sz="3000" b="1"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ctr"/>
            <a:r>
              <a:rPr lang="fr-FR" sz="3000" b="1" dirty="0">
                <a:solidFill>
                  <a:srgbClr val="0099FF"/>
                </a:solidFill>
                <a:latin typeface="Roboto" panose="02000000000000000000" pitchFamily="2" charset="0"/>
                <a:ea typeface="Roboto" panose="02000000000000000000" pitchFamily="2" charset="0"/>
                <a:cs typeface="Roboto" panose="02000000000000000000" pitchFamily="2" charset="0"/>
              </a:rPr>
              <a:t>(CREP)</a:t>
            </a:r>
          </a:p>
          <a:p>
            <a:pPr algn="ctr"/>
            <a:endParaRPr lang="fr-FR" b="1"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28</a:t>
            </a:fld>
            <a:endParaRPr lang="fr-FR"/>
          </a:p>
        </p:txBody>
      </p:sp>
    </p:spTree>
    <p:extLst>
      <p:ext uri="{BB962C8B-B14F-4D97-AF65-F5344CB8AC3E}">
        <p14:creationId xmlns:p14="http://schemas.microsoft.com/office/powerpoint/2010/main" val="2783955802"/>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29</a:t>
            </a:fld>
            <a:endParaRPr lang="fr-FR"/>
          </a:p>
        </p:txBody>
      </p:sp>
      <p:sp>
        <p:nvSpPr>
          <p:cNvPr id="5" name="Rectangle 4">
            <a:extLst>
              <a:ext uri="{FF2B5EF4-FFF2-40B4-BE49-F238E27FC236}">
                <a16:creationId xmlns:a16="http://schemas.microsoft.com/office/drawing/2014/main" id="{366BBFA7-857F-DC3F-4D85-8A3197E15185}"/>
              </a:ext>
            </a:extLst>
          </p:cNvPr>
          <p:cNvSpPr/>
          <p:nvPr/>
        </p:nvSpPr>
        <p:spPr>
          <a:xfrm>
            <a:off x="854115" y="497106"/>
            <a:ext cx="10483769" cy="6093976"/>
          </a:xfrm>
          <a:prstGeom prst="rect">
            <a:avLst/>
          </a:prstGeom>
        </p:spPr>
        <p:txBody>
          <a:bodyPr wrap="square">
            <a:spAutoFit/>
          </a:bodyPr>
          <a:lstStyle/>
          <a:p>
            <a:pPr marL="285750" indent="-285750">
              <a:buFont typeface="Wingdings" panose="05000000000000000000" pitchFamily="2" charset="2"/>
              <a:buChar char="Ø"/>
            </a:pP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Textes et Définition</a:t>
            </a:r>
          </a:p>
          <a:p>
            <a:pPr marL="285750" indent="-285750">
              <a:buFont typeface="Wingdings" panose="05000000000000000000" pitchFamily="2" charset="2"/>
              <a:buChar char="Ø"/>
            </a:pPr>
            <a:endPar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Ø"/>
            </a:pPr>
            <a:endPar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r>
              <a:rPr lang="fr-FR" sz="1400" u="sng" dirty="0">
                <a:solidFill>
                  <a:srgbClr val="0099FF"/>
                </a:solidFill>
                <a:effectLst/>
                <a:latin typeface="Roboto "/>
                <a:ea typeface="Times New Roman" panose="02020603050405020304" pitchFamily="18" charset="0"/>
              </a:rPr>
              <a:t>Références :</a:t>
            </a:r>
            <a:endParaRPr lang="fr-FR" sz="1400" dirty="0">
              <a:solidFill>
                <a:srgbClr val="0099FF"/>
              </a:solidFill>
              <a:effectLst/>
              <a:latin typeface="Roboto "/>
              <a:ea typeface="Times New Roman" panose="02020603050405020304" pitchFamily="18" charset="0"/>
            </a:endParaRPr>
          </a:p>
          <a:p>
            <a:pPr marL="285750" indent="-285750" algn="just">
              <a:buFontTx/>
              <a:buChar char="-"/>
            </a:pPr>
            <a:r>
              <a:rPr lang="fr-FR" sz="1400" dirty="0">
                <a:solidFill>
                  <a:srgbClr val="0099FF"/>
                </a:solidFill>
                <a:effectLst/>
                <a:latin typeface="Roboto "/>
                <a:ea typeface="Times New Roman" panose="02020603050405020304" pitchFamily="18" charset="0"/>
              </a:rPr>
              <a:t>Le Code Général de la Fonction Publique (L521-1 à L 521-5)</a:t>
            </a:r>
          </a:p>
          <a:p>
            <a:pPr marL="285750" indent="-285750" algn="just">
              <a:buFontTx/>
              <a:buChar char="-"/>
            </a:pPr>
            <a:endParaRPr lang="fr-FR" sz="1400" i="1" dirty="0">
              <a:solidFill>
                <a:srgbClr val="0099FF"/>
              </a:solidFill>
              <a:effectLst/>
              <a:latin typeface="Roboto "/>
              <a:ea typeface="Times New Roman" panose="02020603050405020304" pitchFamily="18" charset="0"/>
            </a:endParaRPr>
          </a:p>
          <a:p>
            <a:pPr algn="just"/>
            <a:r>
              <a:rPr lang="fr-FR" sz="1400" i="1" dirty="0">
                <a:solidFill>
                  <a:srgbClr val="0099FF"/>
                </a:solidFill>
                <a:effectLst/>
                <a:latin typeface="Roboto "/>
                <a:ea typeface="Times New Roman" panose="02020603050405020304" pitchFamily="18" charset="0"/>
              </a:rPr>
              <a:t>« L'appréciation, par l'autorité territoriale, de la valeur professionnelle des fonctionnaires se fonde sur un entretien professionnel annuel conduit par le supérieur hiérarchique direct qui donne lieu à l'établissement d'un compte rendu. Les commissions administratives paritaires ont connaissance de ce compte rendu ; à la demande de l'intéressé, elles peuvent demander sa révision. »</a:t>
            </a:r>
          </a:p>
          <a:p>
            <a:pPr algn="just"/>
            <a:endParaRPr lang="fr-FR" sz="1400" dirty="0">
              <a:solidFill>
                <a:srgbClr val="0099FF"/>
              </a:solidFill>
              <a:effectLst/>
              <a:latin typeface="Roboto "/>
              <a:ea typeface="Times New Roman" panose="02020603050405020304" pitchFamily="18" charset="0"/>
            </a:endParaRPr>
          </a:p>
          <a:p>
            <a:pPr algn="just"/>
            <a:r>
              <a:rPr lang="fr-FR" sz="1400" dirty="0">
                <a:solidFill>
                  <a:srgbClr val="0099FF"/>
                </a:solidFill>
                <a:effectLst/>
                <a:latin typeface="Roboto "/>
                <a:ea typeface="Times New Roman" panose="02020603050405020304" pitchFamily="18" charset="0"/>
                <a:cs typeface="ComicSansMS-Bold"/>
              </a:rPr>
              <a:t>- loi n°2009-972 du 3 août 2009 relative à la mobilité et aux parcours professionnels</a:t>
            </a:r>
            <a:r>
              <a:rPr lang="fr-FR" sz="1400" dirty="0">
                <a:solidFill>
                  <a:srgbClr val="0099FF"/>
                </a:solidFill>
                <a:effectLst/>
                <a:latin typeface="Roboto "/>
                <a:ea typeface="Times New Roman" panose="02020603050405020304" pitchFamily="18" charset="0"/>
                <a:cs typeface="Arial" panose="020B0604020202020204" pitchFamily="34" charset="0"/>
              </a:rPr>
              <a:t> </a:t>
            </a:r>
            <a:r>
              <a:rPr lang="fr-FR" sz="1400" dirty="0">
                <a:solidFill>
                  <a:srgbClr val="0099FF"/>
                </a:solidFill>
                <a:effectLst/>
                <a:latin typeface="Roboto "/>
                <a:ea typeface="Times New Roman" panose="02020603050405020304" pitchFamily="18" charset="0"/>
                <a:cs typeface="ComicSansMS-Bold"/>
              </a:rPr>
              <a:t>dans la fonction publique, article 15.</a:t>
            </a:r>
            <a:endParaRPr lang="fr-FR" sz="1400" dirty="0">
              <a:solidFill>
                <a:srgbClr val="0099FF"/>
              </a:solidFill>
              <a:effectLst/>
              <a:latin typeface="Roboto "/>
              <a:ea typeface="Times New Roman" panose="02020603050405020304" pitchFamily="18" charset="0"/>
            </a:endParaRPr>
          </a:p>
          <a:p>
            <a:pPr algn="just"/>
            <a:r>
              <a:rPr lang="fr-FR" sz="1400" dirty="0">
                <a:solidFill>
                  <a:srgbClr val="0099FF"/>
                </a:solidFill>
                <a:effectLst/>
                <a:latin typeface="Roboto "/>
                <a:ea typeface="Times New Roman" panose="02020603050405020304" pitchFamily="18" charset="0"/>
                <a:cs typeface="ComicSansMS-Bold"/>
              </a:rPr>
              <a:t>- décret n°2014-1526 du 16 décembre 2014 relatif à l’appréciation de la valeur professionnelle</a:t>
            </a:r>
            <a:endParaRPr lang="fr-FR" sz="1400" dirty="0">
              <a:solidFill>
                <a:srgbClr val="0099FF"/>
              </a:solidFill>
              <a:effectLst/>
              <a:latin typeface="Roboto "/>
              <a:ea typeface="Times New Roman" panose="02020603050405020304" pitchFamily="18" charset="0"/>
            </a:endParaRPr>
          </a:p>
          <a:p>
            <a:pPr algn="just"/>
            <a:r>
              <a:rPr lang="fr-FR" sz="1400" dirty="0">
                <a:solidFill>
                  <a:srgbClr val="0099FF"/>
                </a:solidFill>
                <a:effectLst/>
                <a:latin typeface="Roboto "/>
                <a:ea typeface="Times New Roman" panose="02020603050405020304" pitchFamily="18" charset="0"/>
                <a:cs typeface="ComicSansMS-Bold"/>
              </a:rPr>
              <a:t>- décret n°88-145 du </a:t>
            </a:r>
            <a:r>
              <a:rPr lang="fr-FR" sz="1400" dirty="0">
                <a:solidFill>
                  <a:srgbClr val="0099FF"/>
                </a:solidFill>
                <a:effectLst/>
                <a:latin typeface="Roboto "/>
                <a:ea typeface="Times New Roman" panose="02020603050405020304" pitchFamily="18" charset="0"/>
              </a:rPr>
              <a:t>15 février 1988 pris pour l'application de l'article 136 de la loi du 26 janvier 1984 modifiée portant dispositions statutaires relatives à la fonction publique territoriale et relatif aux agents contractuels de la fonction publique territoriale.</a:t>
            </a:r>
          </a:p>
          <a:p>
            <a:pPr algn="just"/>
            <a:r>
              <a:rPr lang="fr-FR" sz="1400" dirty="0">
                <a:solidFill>
                  <a:srgbClr val="0099FF"/>
                </a:solidFill>
                <a:effectLst/>
                <a:latin typeface="Roboto "/>
                <a:ea typeface="Times New Roman" panose="02020603050405020304" pitchFamily="18" charset="0"/>
                <a:cs typeface="ComicSansMS-Bold"/>
              </a:rPr>
              <a:t>- circulaire IO CB1021299C du 06.08.2010</a:t>
            </a:r>
            <a:endParaRPr lang="fr-FR" sz="1400" dirty="0">
              <a:solidFill>
                <a:srgbClr val="0099FF"/>
              </a:solidFill>
              <a:effectLst/>
              <a:latin typeface="Roboto "/>
              <a:ea typeface="Times New Roman" panose="02020603050405020304" pitchFamily="18" charset="0"/>
            </a:endParaRPr>
          </a:p>
          <a:p>
            <a:pPr algn="just"/>
            <a:r>
              <a:rPr lang="fr-FR" sz="1400" u="none" strike="noStrike" dirty="0">
                <a:solidFill>
                  <a:srgbClr val="0099FF"/>
                </a:solidFill>
                <a:effectLst/>
                <a:latin typeface="Roboto "/>
                <a:ea typeface="Times New Roman" panose="02020603050405020304" pitchFamily="18" charset="0"/>
                <a:cs typeface="ComicSansMS-Bold"/>
              </a:rPr>
              <a:t> </a:t>
            </a:r>
          </a:p>
          <a:p>
            <a:pPr algn="just"/>
            <a:endParaRPr lang="fr-FR" sz="1400" dirty="0">
              <a:solidFill>
                <a:srgbClr val="0099FF"/>
              </a:solidFill>
              <a:effectLst/>
              <a:latin typeface="Roboto "/>
              <a:ea typeface="Times New Roman" panose="02020603050405020304" pitchFamily="18" charset="0"/>
            </a:endParaRPr>
          </a:p>
          <a:p>
            <a:pPr algn="just"/>
            <a:r>
              <a:rPr lang="fr-FR" sz="1400" i="1" u="sng" dirty="0">
                <a:solidFill>
                  <a:srgbClr val="0099FF"/>
                </a:solidFill>
                <a:effectLst/>
                <a:latin typeface="Roboto "/>
                <a:ea typeface="Times New Roman" panose="02020603050405020304" pitchFamily="18" charset="0"/>
                <a:cs typeface="ComicSansMS-Bold"/>
              </a:rPr>
              <a:t>Définition :</a:t>
            </a:r>
            <a:endParaRPr lang="fr-FR" sz="1400" i="1" dirty="0">
              <a:solidFill>
                <a:srgbClr val="0099FF"/>
              </a:solidFill>
              <a:effectLst/>
              <a:latin typeface="Roboto "/>
              <a:ea typeface="Times New Roman" panose="02020603050405020304" pitchFamily="18" charset="0"/>
            </a:endParaRPr>
          </a:p>
          <a:p>
            <a:pPr algn="just"/>
            <a:r>
              <a:rPr lang="fr-FR" sz="1400" i="1" dirty="0">
                <a:solidFill>
                  <a:srgbClr val="0099FF"/>
                </a:solidFill>
                <a:effectLst/>
                <a:latin typeface="Roboto "/>
                <a:ea typeface="Times New Roman" panose="02020603050405020304" pitchFamily="18" charset="0"/>
                <a:cs typeface="ComicSansMS-Bold"/>
              </a:rPr>
              <a:t>D’une façon générale, l’entretien professionnel se définit comme étant un moment d’échange et de dialogue entre l’agent et sa hiérarchie directe, permettant d’établir et d’apprécier rétrospectivement la valeur professionnelle du fonctionnaire évalué. Il permet d’assurer auprès des agents : une appréciation sur le travail effectué, un échange sur les moyens de progresser et d’améliorer les performances et un échange sur les souhaits et possibilités d’évolution de carrière.</a:t>
            </a:r>
          </a:p>
          <a:p>
            <a:pPr algn="just"/>
            <a:endParaRPr lang="fr-FR" sz="1400" i="1" dirty="0">
              <a:solidFill>
                <a:srgbClr val="0099FF"/>
              </a:solidFill>
              <a:latin typeface="Roboto "/>
              <a:ea typeface="Times New Roman" panose="02020603050405020304" pitchFamily="18" charset="0"/>
            </a:endParaRPr>
          </a:p>
          <a:p>
            <a:pPr algn="just"/>
            <a:endParaRPr lang="fr-FR" sz="1400" i="1" dirty="0">
              <a:solidFill>
                <a:srgbClr val="0099FF"/>
              </a:solidFill>
              <a:effectLst/>
              <a:latin typeface="Roboto "/>
              <a:ea typeface="Times New Roman" panose="02020603050405020304" pitchFamily="18" charset="0"/>
            </a:endParaRPr>
          </a:p>
          <a:p>
            <a:pPr algn="ctr"/>
            <a:r>
              <a:rPr lang="fr-FR" sz="1400" b="1" dirty="0">
                <a:solidFill>
                  <a:srgbClr val="FF0000"/>
                </a:solidFill>
                <a:latin typeface="Roboto" panose="02000000000000000000" pitchFamily="2" charset="0"/>
                <a:ea typeface="Roboto" panose="02000000000000000000" pitchFamily="2" charset="0"/>
                <a:cs typeface="Roboto" panose="02000000000000000000" pitchFamily="2" charset="0"/>
              </a:rPr>
              <a:t>L’EVALUATION PROFESSIONNELLE EST UNE OBLIGATION POUR LES COLLECTIVITES TERRITORIALES</a:t>
            </a:r>
            <a:br>
              <a:rPr lang="fr-FR" sz="1400" b="1" dirty="0">
                <a:solidFill>
                  <a:srgbClr val="FF0000"/>
                </a:solidFill>
                <a:latin typeface="Roboto" panose="02000000000000000000" pitchFamily="2" charset="0"/>
                <a:ea typeface="Roboto" panose="02000000000000000000" pitchFamily="2" charset="0"/>
                <a:cs typeface="Roboto" panose="02000000000000000000" pitchFamily="2" charset="0"/>
              </a:rPr>
            </a:br>
            <a:r>
              <a:rPr lang="fr-FR" sz="1400" b="1" dirty="0">
                <a:solidFill>
                  <a:srgbClr val="FF0000"/>
                </a:solidFill>
                <a:latin typeface="Roboto" panose="02000000000000000000" pitchFamily="2" charset="0"/>
                <a:ea typeface="Roboto" panose="02000000000000000000" pitchFamily="2" charset="0"/>
                <a:cs typeface="Roboto" panose="02000000000000000000" pitchFamily="2" charset="0"/>
              </a:rPr>
              <a:t> ET LES ETABLISSEMENTS PUBLICS LOCAUX</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51919177"/>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30</a:t>
            </a:fld>
            <a:endParaRPr lang="fr-FR"/>
          </a:p>
        </p:txBody>
      </p:sp>
      <p:sp>
        <p:nvSpPr>
          <p:cNvPr id="5" name="Rectangle 4">
            <a:extLst>
              <a:ext uri="{FF2B5EF4-FFF2-40B4-BE49-F238E27FC236}">
                <a16:creationId xmlns:a16="http://schemas.microsoft.com/office/drawing/2014/main" id="{3AC97D96-C9A4-3362-ED35-C78735851FE2}"/>
              </a:ext>
            </a:extLst>
          </p:cNvPr>
          <p:cNvSpPr/>
          <p:nvPr/>
        </p:nvSpPr>
        <p:spPr>
          <a:xfrm>
            <a:off x="760845" y="592590"/>
            <a:ext cx="10483769" cy="3108543"/>
          </a:xfrm>
          <a:prstGeom prst="rect">
            <a:avLst/>
          </a:prstGeom>
        </p:spPr>
        <p:txBody>
          <a:bodyPr wrap="square">
            <a:spAutoFit/>
          </a:bodyPr>
          <a:lstStyle/>
          <a:p>
            <a:pPr marL="285750" indent="-285750">
              <a:buFont typeface="Wingdings" panose="05000000000000000000" pitchFamily="2" charset="2"/>
              <a:buChar char="Ø"/>
            </a:pP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Objectifs</a:t>
            </a:r>
          </a:p>
          <a:p>
            <a:endPar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Moment privilégié d’échange et de dialogue entre l’agent et son supérieur hiérarchique direct (SHD)</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Bilan de l’année écoulée sur différents aspects</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Appréciation de la valeur professionnelle (lien avec le RIFSEEP-&gt; CIA –complément individuel annuel / l’avancement et la promotion interne)</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Définition des objectifs pour l’année à suivre et de leurs moyens de réalisation et détermination des besoins et souhaits de l’agent (formation, évolution professionnelle, etc.)</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
        <p:nvSpPr>
          <p:cNvPr id="6" name="Rectangle 5">
            <a:extLst>
              <a:ext uri="{FF2B5EF4-FFF2-40B4-BE49-F238E27FC236}">
                <a16:creationId xmlns:a16="http://schemas.microsoft.com/office/drawing/2014/main" id="{0C8E6A5D-EBAD-133A-B4F3-AA253538403D}"/>
              </a:ext>
            </a:extLst>
          </p:cNvPr>
          <p:cNvSpPr/>
          <p:nvPr/>
        </p:nvSpPr>
        <p:spPr>
          <a:xfrm>
            <a:off x="760845" y="3765468"/>
            <a:ext cx="10380434" cy="2462213"/>
          </a:xfrm>
          <a:prstGeom prst="rect">
            <a:avLst/>
          </a:prstGeom>
        </p:spPr>
        <p:txBody>
          <a:bodyPr wrap="square">
            <a:spAutoFit/>
          </a:bodyPr>
          <a:lstStyle/>
          <a:p>
            <a:pPr marL="285750" indent="-285750">
              <a:buFont typeface="Wingdings" panose="05000000000000000000" pitchFamily="2" charset="2"/>
              <a:buChar char="Ø"/>
            </a:pP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Prérequis</a:t>
            </a:r>
          </a:p>
          <a:p>
            <a:endParaRPr lang="fr-FR" sz="1400" b="1" dirty="0">
              <a:solidFill>
                <a:srgbClr val="BE2352"/>
              </a:solidFill>
              <a:latin typeface="Barlow Condensed" panose="00000506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Disposer d’un organigramme afin d’identifier le SHD </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Etablir une fiche de poste pour chaque agent </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-Disposer d’une fiche d’entretien (servant de base au compte rendu d’entretien professionnel - CREP) jointe à la convocation avec la fiche de poste, </a:t>
            </a:r>
          </a:p>
          <a:p>
            <a:pPr lvl="0"/>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lvl="0"/>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Sensibiliser les agents et préparer les SHD à la conduite de l’entretien professionnel (accompagnement managérial)</a:t>
            </a:r>
          </a:p>
          <a:p>
            <a:endParaRPr lang="fr-FR" sz="1400" dirty="0">
              <a:latin typeface="Barlow Condensed" panose="00000506000000000000" pitchFamily="2" charset="0"/>
            </a:endParaRPr>
          </a:p>
        </p:txBody>
      </p:sp>
    </p:spTree>
    <p:extLst>
      <p:ext uri="{BB962C8B-B14F-4D97-AF65-F5344CB8AC3E}">
        <p14:creationId xmlns:p14="http://schemas.microsoft.com/office/powerpoint/2010/main" val="401081017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31</a:t>
            </a:fld>
            <a:endParaRPr lang="fr-FR"/>
          </a:p>
        </p:txBody>
      </p:sp>
      <p:sp>
        <p:nvSpPr>
          <p:cNvPr id="2" name="Rectangle 1">
            <a:extLst>
              <a:ext uri="{FF2B5EF4-FFF2-40B4-BE49-F238E27FC236}">
                <a16:creationId xmlns:a16="http://schemas.microsoft.com/office/drawing/2014/main" id="{73642C01-6F04-70A1-E176-781F0F17CE81}"/>
              </a:ext>
            </a:extLst>
          </p:cNvPr>
          <p:cNvSpPr/>
          <p:nvPr/>
        </p:nvSpPr>
        <p:spPr>
          <a:xfrm>
            <a:off x="491729" y="597317"/>
            <a:ext cx="9632432" cy="369460"/>
          </a:xfrm>
          <a:prstGeom prst="rect">
            <a:avLst/>
          </a:prstGeom>
        </p:spPr>
        <p:txBody>
          <a:bodyPr wrap="square" numCol="2">
            <a:spAutoFit/>
          </a:bodyPr>
          <a:lstStyle/>
          <a:p>
            <a:pPr marL="342900" indent="-342900">
              <a:buFont typeface="Wingdings" panose="05000000000000000000" pitchFamily="2" charset="2"/>
              <a:buChar char="Ø"/>
            </a:pPr>
            <a:r>
              <a:rPr lang="fr-FR" sz="1400" b="1" u="sng" dirty="0">
                <a:solidFill>
                  <a:srgbClr val="0099FF"/>
                </a:solidFill>
                <a:latin typeface="Roboto "/>
              </a:rPr>
              <a:t>Qui évalue l’agent ?</a:t>
            </a:r>
          </a:p>
          <a:p>
            <a:endParaRPr lang="fr-FR" sz="1801" b="1" dirty="0">
              <a:solidFill>
                <a:srgbClr val="BE2352"/>
              </a:solidFill>
              <a:latin typeface="Barlow Condensed" panose="00000506000000000000" pitchFamily="2" charset="0"/>
            </a:endParaRPr>
          </a:p>
        </p:txBody>
      </p:sp>
      <p:sp>
        <p:nvSpPr>
          <p:cNvPr id="3" name="Rectangle 2">
            <a:extLst>
              <a:ext uri="{FF2B5EF4-FFF2-40B4-BE49-F238E27FC236}">
                <a16:creationId xmlns:a16="http://schemas.microsoft.com/office/drawing/2014/main" id="{BB1B935B-FF4A-9A81-55F1-F627C5EC408D}"/>
              </a:ext>
            </a:extLst>
          </p:cNvPr>
          <p:cNvSpPr/>
          <p:nvPr/>
        </p:nvSpPr>
        <p:spPr>
          <a:xfrm>
            <a:off x="1145925" y="1189222"/>
            <a:ext cx="10757038" cy="2615268"/>
          </a:xfrm>
          <a:prstGeom prst="rect">
            <a:avLst/>
          </a:prstGeom>
        </p:spPr>
        <p:txBody>
          <a:bodyPr wrap="square">
            <a:spAutoFit/>
          </a:bodyPr>
          <a:lstStyle/>
          <a:p>
            <a:pPr algn="just">
              <a:lnSpc>
                <a:spcPct val="107000"/>
              </a:lnSpc>
            </a:pPr>
            <a:r>
              <a:rPr lang="fr-FR" sz="1400" b="1" u="sng" dirty="0">
                <a:solidFill>
                  <a:srgbClr val="0099FF"/>
                </a:solidFill>
                <a:latin typeface="Roboto "/>
              </a:rPr>
              <a:t>Le Supérieur Hiérarchique Direct </a:t>
            </a:r>
            <a:r>
              <a:rPr lang="fr-FR" sz="1400" dirty="0">
                <a:solidFill>
                  <a:srgbClr val="0099FF"/>
                </a:solidFill>
                <a:latin typeface="Roboto "/>
              </a:rPr>
              <a:t>(SHD) : </a:t>
            </a:r>
            <a:r>
              <a:rPr lang="fr-FR" sz="1400" i="1" dirty="0">
                <a:solidFill>
                  <a:srgbClr val="0099FF"/>
                </a:solidFill>
                <a:latin typeface="Roboto "/>
              </a:rPr>
              <a:t> </a:t>
            </a:r>
            <a:r>
              <a:rPr lang="fr-FR" sz="1400" dirty="0">
                <a:solidFill>
                  <a:srgbClr val="0099FF"/>
                </a:solidFill>
                <a:latin typeface="Roboto "/>
              </a:rPr>
              <a:t>Qui est le SHD ?</a:t>
            </a:r>
          </a:p>
          <a:p>
            <a:pPr algn="just">
              <a:lnSpc>
                <a:spcPct val="107000"/>
              </a:lnSpc>
            </a:pPr>
            <a:endParaRPr lang="fr-FR" sz="1400" dirty="0">
              <a:solidFill>
                <a:srgbClr val="0099FF"/>
              </a:solidFill>
              <a:latin typeface="Roboto "/>
            </a:endParaRPr>
          </a:p>
          <a:p>
            <a:pPr marL="285750" lvl="0" indent="-285750" algn="just">
              <a:lnSpc>
                <a:spcPct val="107000"/>
              </a:lnSpc>
              <a:buFontTx/>
              <a:buChar char="-"/>
            </a:pPr>
            <a:r>
              <a:rPr lang="fr-FR" sz="1400" dirty="0">
                <a:solidFill>
                  <a:srgbClr val="0099FF"/>
                </a:solidFill>
                <a:latin typeface="Roboto "/>
              </a:rPr>
              <a:t>celui qui organise le travail de l’agent,</a:t>
            </a:r>
          </a:p>
          <a:p>
            <a:pPr marL="285750" lvl="0" indent="-285750" algn="just">
              <a:lnSpc>
                <a:spcPct val="107000"/>
              </a:lnSpc>
              <a:buFontTx/>
              <a:buChar char="-"/>
            </a:pPr>
            <a:r>
              <a:rPr lang="fr-FR" sz="1400" dirty="0">
                <a:solidFill>
                  <a:srgbClr val="0099FF"/>
                </a:solidFill>
                <a:latin typeface="Roboto "/>
              </a:rPr>
              <a:t>lui adresse des instructions, </a:t>
            </a:r>
          </a:p>
          <a:p>
            <a:pPr marL="285750" lvl="0" indent="-285750" algn="just">
              <a:lnSpc>
                <a:spcPct val="107000"/>
              </a:lnSpc>
              <a:buFontTx/>
              <a:buChar char="-"/>
            </a:pPr>
            <a:r>
              <a:rPr lang="fr-FR" sz="1400" dirty="0">
                <a:solidFill>
                  <a:srgbClr val="0099FF"/>
                </a:solidFill>
                <a:latin typeface="Roboto "/>
              </a:rPr>
              <a:t>évalue son activité et/ou le modifie, </a:t>
            </a:r>
          </a:p>
          <a:p>
            <a:pPr marL="285750" lvl="0" indent="-285750" algn="just">
              <a:lnSpc>
                <a:spcPct val="107000"/>
              </a:lnSpc>
              <a:buFontTx/>
              <a:buChar char="-"/>
            </a:pPr>
            <a:endParaRPr lang="fr-FR" sz="1400" dirty="0">
              <a:solidFill>
                <a:srgbClr val="0099FF"/>
              </a:solidFill>
              <a:latin typeface="Roboto "/>
            </a:endParaRPr>
          </a:p>
          <a:p>
            <a:pPr lvl="0" algn="just">
              <a:lnSpc>
                <a:spcPct val="107000"/>
              </a:lnSpc>
            </a:pPr>
            <a:r>
              <a:rPr lang="fr-FR" sz="1400" dirty="0">
                <a:solidFill>
                  <a:srgbClr val="0099FF"/>
                </a:solidFill>
                <a:latin typeface="Roboto "/>
              </a:rPr>
              <a:t>Le SHD mène seul l’entretien professionnel, il ne peut pas être un élu; sauf cas particuliers :</a:t>
            </a:r>
          </a:p>
          <a:p>
            <a:pPr lvl="0" algn="just">
              <a:lnSpc>
                <a:spcPct val="107000"/>
              </a:lnSpc>
            </a:pPr>
            <a:endParaRPr lang="fr-FR" sz="1400" dirty="0">
              <a:solidFill>
                <a:srgbClr val="0099FF"/>
              </a:solidFill>
              <a:latin typeface="Roboto "/>
            </a:endParaRPr>
          </a:p>
          <a:p>
            <a:pPr marL="285750" lvl="0" indent="-285750" algn="just">
              <a:lnSpc>
                <a:spcPct val="107000"/>
              </a:lnSpc>
              <a:buFontTx/>
              <a:buChar char="-"/>
            </a:pPr>
            <a:r>
              <a:rPr lang="fr-FR" sz="1400" dirty="0">
                <a:solidFill>
                  <a:srgbClr val="0099FF"/>
                </a:solidFill>
                <a:latin typeface="Roboto "/>
              </a:rPr>
              <a:t>un seul agent dans la collectivité,</a:t>
            </a:r>
          </a:p>
          <a:p>
            <a:pPr marL="285750" lvl="0" indent="-285750" algn="just">
              <a:lnSpc>
                <a:spcPct val="107000"/>
              </a:lnSpc>
              <a:buFontTx/>
              <a:buChar char="-"/>
            </a:pPr>
            <a:r>
              <a:rPr lang="fr-FR" sz="1400" dirty="0">
                <a:solidFill>
                  <a:srgbClr val="0099FF"/>
                </a:solidFill>
                <a:latin typeface="Roboto "/>
              </a:rPr>
              <a:t>secrétaire de mairie / </a:t>
            </a:r>
            <a:r>
              <a:rPr lang="fr-FR" sz="1400" dirty="0" err="1">
                <a:solidFill>
                  <a:srgbClr val="0099FF"/>
                </a:solidFill>
                <a:latin typeface="Roboto "/>
              </a:rPr>
              <a:t>directeur.rice</a:t>
            </a:r>
            <a:r>
              <a:rPr lang="fr-FR" sz="1400" dirty="0">
                <a:solidFill>
                  <a:srgbClr val="0099FF"/>
                </a:solidFill>
                <a:latin typeface="Roboto "/>
              </a:rPr>
              <a:t> général (DG)</a:t>
            </a:r>
          </a:p>
          <a:p>
            <a:pPr lvl="0" algn="just">
              <a:lnSpc>
                <a:spcPct val="107000"/>
              </a:lnSpc>
            </a:pPr>
            <a:endParaRPr lang="fr-FR" sz="1400" dirty="0">
              <a:solidFill>
                <a:srgbClr val="0099FF"/>
              </a:solidFill>
              <a:latin typeface="Roboto "/>
            </a:endParaRPr>
          </a:p>
        </p:txBody>
      </p:sp>
      <p:sp>
        <p:nvSpPr>
          <p:cNvPr id="5" name="Rectangle 4">
            <a:extLst>
              <a:ext uri="{FF2B5EF4-FFF2-40B4-BE49-F238E27FC236}">
                <a16:creationId xmlns:a16="http://schemas.microsoft.com/office/drawing/2014/main" id="{2464BBF4-4204-E9BA-3CBF-6232C7C48979}"/>
              </a:ext>
            </a:extLst>
          </p:cNvPr>
          <p:cNvSpPr/>
          <p:nvPr/>
        </p:nvSpPr>
        <p:spPr>
          <a:xfrm>
            <a:off x="1145925" y="4034564"/>
            <a:ext cx="5240537" cy="310150"/>
          </a:xfrm>
          <a:prstGeom prst="rect">
            <a:avLst/>
          </a:prstGeom>
        </p:spPr>
        <p:txBody>
          <a:bodyPr wrap="none">
            <a:spAutoFit/>
          </a:bodyPr>
          <a:lstStyle/>
          <a:p>
            <a:pPr algn="just">
              <a:lnSpc>
                <a:spcPct val="107000"/>
              </a:lnSpc>
              <a:spcAft>
                <a:spcPts val="800"/>
              </a:spcAft>
            </a:pPr>
            <a:r>
              <a:rPr lang="fr-FR" sz="1400" b="1" dirty="0">
                <a:solidFill>
                  <a:srgbClr val="0099FF"/>
                </a:solidFill>
                <a:latin typeface="Roboto "/>
              </a:rPr>
              <a:t>Indentification du SHD</a:t>
            </a:r>
            <a:r>
              <a:rPr lang="fr-FR" sz="1400" dirty="0">
                <a:solidFill>
                  <a:srgbClr val="0099FF"/>
                </a:solidFill>
                <a:latin typeface="Roboto "/>
              </a:rPr>
              <a:t> : l’organigramme et la fiches de poste</a:t>
            </a:r>
          </a:p>
        </p:txBody>
      </p:sp>
      <p:sp>
        <p:nvSpPr>
          <p:cNvPr id="6" name="Rectangle 5">
            <a:extLst>
              <a:ext uri="{FF2B5EF4-FFF2-40B4-BE49-F238E27FC236}">
                <a16:creationId xmlns:a16="http://schemas.microsoft.com/office/drawing/2014/main" id="{55AF07F7-CE87-2E8F-9D3E-723863A9668C}"/>
              </a:ext>
            </a:extLst>
          </p:cNvPr>
          <p:cNvSpPr/>
          <p:nvPr/>
        </p:nvSpPr>
        <p:spPr>
          <a:xfrm>
            <a:off x="1145925" y="4763506"/>
            <a:ext cx="10939277" cy="540661"/>
          </a:xfrm>
          <a:prstGeom prst="rect">
            <a:avLst/>
          </a:prstGeom>
        </p:spPr>
        <p:txBody>
          <a:bodyPr wrap="square">
            <a:spAutoFit/>
          </a:bodyPr>
          <a:lstStyle/>
          <a:p>
            <a:pPr algn="just">
              <a:lnSpc>
                <a:spcPct val="107000"/>
              </a:lnSpc>
            </a:pPr>
            <a:r>
              <a:rPr lang="fr-FR" sz="1400" b="1" dirty="0">
                <a:solidFill>
                  <a:srgbClr val="0099FF"/>
                </a:solidFill>
                <a:latin typeface="Roboto "/>
              </a:rPr>
              <a:t>Présence du SHD dans la collectivité ou l’établissement  </a:t>
            </a:r>
            <a:r>
              <a:rPr lang="fr-FR" sz="1400" dirty="0">
                <a:solidFill>
                  <a:srgbClr val="0099FF"/>
                </a:solidFill>
                <a:latin typeface="Roboto "/>
              </a:rPr>
              <a:t>: N’a pas à justifier d’une durée minimale d’occupation de son poste</a:t>
            </a:r>
            <a:br>
              <a:rPr lang="fr-FR" sz="1400" dirty="0">
                <a:solidFill>
                  <a:srgbClr val="0099FF"/>
                </a:solidFill>
                <a:latin typeface="Roboto "/>
              </a:rPr>
            </a:br>
            <a:r>
              <a:rPr lang="fr-FR" sz="1400" dirty="0">
                <a:solidFill>
                  <a:srgbClr val="0099FF"/>
                </a:solidFill>
                <a:latin typeface="Roboto "/>
              </a:rPr>
              <a:t>pour être considéré comme compétent </a:t>
            </a:r>
          </a:p>
        </p:txBody>
      </p:sp>
    </p:spTree>
    <p:extLst>
      <p:ext uri="{BB962C8B-B14F-4D97-AF65-F5344CB8AC3E}">
        <p14:creationId xmlns:p14="http://schemas.microsoft.com/office/powerpoint/2010/main" val="141118510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32</a:t>
            </a:fld>
            <a:endParaRPr lang="fr-FR"/>
          </a:p>
        </p:txBody>
      </p:sp>
      <p:sp>
        <p:nvSpPr>
          <p:cNvPr id="7" name="Rectangle 6">
            <a:extLst>
              <a:ext uri="{FF2B5EF4-FFF2-40B4-BE49-F238E27FC236}">
                <a16:creationId xmlns:a16="http://schemas.microsoft.com/office/drawing/2014/main" id="{47A16EFA-7A4B-15AD-7C9D-7B7585BA4F39}"/>
              </a:ext>
            </a:extLst>
          </p:cNvPr>
          <p:cNvSpPr/>
          <p:nvPr/>
        </p:nvSpPr>
        <p:spPr>
          <a:xfrm>
            <a:off x="629751" y="618845"/>
            <a:ext cx="9632432" cy="584904"/>
          </a:xfrm>
          <a:prstGeom prst="rect">
            <a:avLst/>
          </a:prstGeom>
        </p:spPr>
        <p:txBody>
          <a:bodyPr wrap="square" numCol="2">
            <a:spAutoFit/>
          </a:bodyPr>
          <a:lstStyle/>
          <a:p>
            <a:pPr marL="342900" indent="-342900">
              <a:buFont typeface="Wingdings" panose="05000000000000000000" pitchFamily="2" charset="2"/>
              <a:buChar char="Ø"/>
            </a:pPr>
            <a:r>
              <a:rPr lang="fr-FR" sz="1400" b="1" u="sng" dirty="0">
                <a:solidFill>
                  <a:srgbClr val="0099FF"/>
                </a:solidFill>
                <a:latin typeface="Roboto "/>
              </a:rPr>
              <a:t>Qui est évalué par le SHD ?</a:t>
            </a:r>
          </a:p>
          <a:p>
            <a:endParaRPr lang="fr-FR" sz="1801" b="1" dirty="0">
              <a:solidFill>
                <a:srgbClr val="BE2352"/>
              </a:solidFill>
              <a:latin typeface="Barlow Condensed" panose="00000506000000000000" pitchFamily="2" charset="0"/>
            </a:endParaRPr>
          </a:p>
        </p:txBody>
      </p:sp>
      <p:sp>
        <p:nvSpPr>
          <p:cNvPr id="8" name="Rectangle 7">
            <a:extLst>
              <a:ext uri="{FF2B5EF4-FFF2-40B4-BE49-F238E27FC236}">
                <a16:creationId xmlns:a16="http://schemas.microsoft.com/office/drawing/2014/main" id="{AD28C567-E256-3E89-DA35-1CDEFBEA26BE}"/>
              </a:ext>
            </a:extLst>
          </p:cNvPr>
          <p:cNvSpPr/>
          <p:nvPr/>
        </p:nvSpPr>
        <p:spPr>
          <a:xfrm>
            <a:off x="766334" y="1173997"/>
            <a:ext cx="9665966" cy="1309461"/>
          </a:xfrm>
          <a:prstGeom prst="rect">
            <a:avLst/>
          </a:prstGeom>
        </p:spPr>
        <p:txBody>
          <a:bodyPr wrap="square">
            <a:spAutoFit/>
          </a:bodyPr>
          <a:lstStyle/>
          <a:p>
            <a:pPr marL="1200150" lvl="2" indent="-285750" algn="just">
              <a:lnSpc>
                <a:spcPct val="107000"/>
              </a:lnSpc>
              <a:spcAft>
                <a:spcPts val="800"/>
              </a:spcAft>
              <a:buFontTx/>
              <a:buChar char="-"/>
            </a:pPr>
            <a:r>
              <a:rPr lang="fr-FR" sz="1400" dirty="0">
                <a:solidFill>
                  <a:srgbClr val="0099FF"/>
                </a:solidFill>
                <a:latin typeface="Roboto "/>
              </a:rPr>
              <a:t>Fonctionnaires </a:t>
            </a:r>
            <a:r>
              <a:rPr lang="fr-FR" sz="1400" b="1" u="sng" dirty="0">
                <a:solidFill>
                  <a:srgbClr val="0099FF"/>
                </a:solidFill>
                <a:latin typeface="Roboto "/>
              </a:rPr>
              <a:t>Titulaires</a:t>
            </a:r>
            <a:r>
              <a:rPr lang="fr-FR" sz="1400" dirty="0">
                <a:solidFill>
                  <a:srgbClr val="0099FF"/>
                </a:solidFill>
                <a:latin typeface="Roboto "/>
              </a:rPr>
              <a:t> </a:t>
            </a:r>
          </a:p>
          <a:p>
            <a:pPr marL="1200150" lvl="2" indent="-285750" algn="just">
              <a:lnSpc>
                <a:spcPct val="107000"/>
              </a:lnSpc>
              <a:spcAft>
                <a:spcPts val="800"/>
              </a:spcAft>
              <a:buFontTx/>
              <a:buChar char="-"/>
            </a:pPr>
            <a:r>
              <a:rPr lang="fr-FR" sz="1400" dirty="0">
                <a:solidFill>
                  <a:srgbClr val="0099FF"/>
                </a:solidFill>
                <a:latin typeface="Roboto "/>
              </a:rPr>
              <a:t>Contractuels sur emploi permanent en CDD &gt; 1 an </a:t>
            </a:r>
          </a:p>
          <a:p>
            <a:pPr marL="1200150" lvl="2" indent="-285750" algn="just">
              <a:lnSpc>
                <a:spcPct val="107000"/>
              </a:lnSpc>
              <a:spcAft>
                <a:spcPts val="800"/>
              </a:spcAft>
              <a:buFontTx/>
              <a:buChar char="-"/>
            </a:pPr>
            <a:r>
              <a:rPr lang="fr-FR" sz="1400" dirty="0">
                <a:solidFill>
                  <a:srgbClr val="0099FF"/>
                </a:solidFill>
                <a:latin typeface="Roboto "/>
              </a:rPr>
              <a:t>Contractuels sur emploi non permanent en contrat de projet</a:t>
            </a:r>
          </a:p>
          <a:p>
            <a:pPr marL="1200150" lvl="2" indent="-285750" algn="just">
              <a:lnSpc>
                <a:spcPct val="107000"/>
              </a:lnSpc>
              <a:spcAft>
                <a:spcPts val="800"/>
              </a:spcAft>
              <a:buFontTx/>
              <a:buChar char="-"/>
            </a:pPr>
            <a:endParaRPr lang="fr-FR" sz="1400" dirty="0">
              <a:solidFill>
                <a:srgbClr val="0099FF"/>
              </a:solidFill>
              <a:latin typeface="Roboto "/>
            </a:endParaRPr>
          </a:p>
        </p:txBody>
      </p:sp>
      <p:sp>
        <p:nvSpPr>
          <p:cNvPr id="2" name="Rectangle 1">
            <a:extLst>
              <a:ext uri="{FF2B5EF4-FFF2-40B4-BE49-F238E27FC236}">
                <a16:creationId xmlns:a16="http://schemas.microsoft.com/office/drawing/2014/main" id="{8728553B-AA48-BF87-C4A3-40EB0073EDB7}"/>
              </a:ext>
            </a:extLst>
          </p:cNvPr>
          <p:cNvSpPr/>
          <p:nvPr/>
        </p:nvSpPr>
        <p:spPr>
          <a:xfrm>
            <a:off x="766334" y="3181313"/>
            <a:ext cx="9665966" cy="1539973"/>
          </a:xfrm>
          <a:prstGeom prst="rect">
            <a:avLst/>
          </a:prstGeom>
        </p:spPr>
        <p:txBody>
          <a:bodyPr wrap="square">
            <a:spAutoFit/>
          </a:bodyPr>
          <a:lstStyle/>
          <a:p>
            <a:pPr algn="just">
              <a:lnSpc>
                <a:spcPct val="107000"/>
              </a:lnSpc>
              <a:spcAft>
                <a:spcPts val="800"/>
              </a:spcAft>
            </a:pPr>
            <a:r>
              <a:rPr lang="fr-FR" sz="1400" b="1" i="1" u="sng" dirty="0">
                <a:solidFill>
                  <a:srgbClr val="FF0000"/>
                </a:solidFill>
                <a:latin typeface="Roboto "/>
              </a:rPr>
              <a:t>Sont exclus : </a:t>
            </a:r>
          </a:p>
          <a:p>
            <a:pPr marL="1200150" lvl="2" indent="-285750" algn="just">
              <a:lnSpc>
                <a:spcPct val="107000"/>
              </a:lnSpc>
              <a:spcAft>
                <a:spcPts val="800"/>
              </a:spcAft>
              <a:buFontTx/>
              <a:buChar char="-"/>
            </a:pPr>
            <a:r>
              <a:rPr lang="fr-FR" sz="1400" dirty="0">
                <a:solidFill>
                  <a:srgbClr val="0099FF"/>
                </a:solidFill>
                <a:latin typeface="Roboto "/>
              </a:rPr>
              <a:t>Fonctionnaires Stagiaires (ils ne bénéficient pas d’un entretien professionnel mais d’un bilan tout au long du stage) </a:t>
            </a:r>
          </a:p>
          <a:p>
            <a:pPr marL="1200150" lvl="2" indent="-285750" algn="just">
              <a:lnSpc>
                <a:spcPct val="107000"/>
              </a:lnSpc>
              <a:spcAft>
                <a:spcPts val="800"/>
              </a:spcAft>
              <a:buFontTx/>
              <a:buChar char="-"/>
            </a:pPr>
            <a:r>
              <a:rPr lang="fr-FR" sz="1400" dirty="0">
                <a:solidFill>
                  <a:srgbClr val="0099FF"/>
                </a:solidFill>
                <a:latin typeface="Roboto "/>
              </a:rPr>
              <a:t>Contractuels qui comptent moins d’un an d’ancienneté</a:t>
            </a:r>
          </a:p>
          <a:p>
            <a:pPr marL="1200150" lvl="2" indent="-285750" algn="just">
              <a:lnSpc>
                <a:spcPct val="107000"/>
              </a:lnSpc>
              <a:spcAft>
                <a:spcPts val="800"/>
              </a:spcAft>
              <a:buFontTx/>
              <a:buChar char="-"/>
            </a:pPr>
            <a:r>
              <a:rPr lang="fr-FR" sz="1400" dirty="0">
                <a:solidFill>
                  <a:srgbClr val="0099FF"/>
                </a:solidFill>
                <a:latin typeface="Roboto "/>
              </a:rPr>
              <a:t>Les agents en CLM / CLD / déchargés syndicaux à 100% / Disponibilité</a:t>
            </a:r>
          </a:p>
        </p:txBody>
      </p:sp>
      <p:sp>
        <p:nvSpPr>
          <p:cNvPr id="3" name="Rectangle 2">
            <a:extLst>
              <a:ext uri="{FF2B5EF4-FFF2-40B4-BE49-F238E27FC236}">
                <a16:creationId xmlns:a16="http://schemas.microsoft.com/office/drawing/2014/main" id="{5D19B5FC-A965-1418-2F49-C49B752A3811}"/>
              </a:ext>
            </a:extLst>
          </p:cNvPr>
          <p:cNvSpPr/>
          <p:nvPr/>
        </p:nvSpPr>
        <p:spPr>
          <a:xfrm>
            <a:off x="783900" y="2692266"/>
            <a:ext cx="10145083" cy="310150"/>
          </a:xfrm>
          <a:prstGeom prst="rect">
            <a:avLst/>
          </a:prstGeom>
        </p:spPr>
        <p:txBody>
          <a:bodyPr wrap="square">
            <a:spAutoFit/>
          </a:bodyPr>
          <a:lstStyle/>
          <a:p>
            <a:pPr algn="just">
              <a:lnSpc>
                <a:spcPct val="107000"/>
              </a:lnSpc>
              <a:spcAft>
                <a:spcPts val="800"/>
              </a:spcAft>
            </a:pPr>
            <a:r>
              <a:rPr lang="fr-FR" sz="1400" b="1" i="1" u="sng" dirty="0">
                <a:solidFill>
                  <a:srgbClr val="0099FF"/>
                </a:solidFill>
                <a:latin typeface="Roboto "/>
              </a:rPr>
              <a:t>Exception : les agents mis à disposition ou en détachement dans une autre structure sont évalués par la collectivité d’accueil</a:t>
            </a:r>
            <a:endParaRPr lang="fr-FR" sz="1400" dirty="0">
              <a:solidFill>
                <a:srgbClr val="0099FF"/>
              </a:solidFill>
              <a:latin typeface="Roboto "/>
            </a:endParaRPr>
          </a:p>
        </p:txBody>
      </p:sp>
      <p:sp>
        <p:nvSpPr>
          <p:cNvPr id="9" name="Rectangle 8">
            <a:extLst>
              <a:ext uri="{FF2B5EF4-FFF2-40B4-BE49-F238E27FC236}">
                <a16:creationId xmlns:a16="http://schemas.microsoft.com/office/drawing/2014/main" id="{E488DA69-B8BD-A64F-3513-0DB044AA173D}"/>
              </a:ext>
            </a:extLst>
          </p:cNvPr>
          <p:cNvSpPr/>
          <p:nvPr/>
        </p:nvSpPr>
        <p:spPr>
          <a:xfrm>
            <a:off x="874973" y="5043922"/>
            <a:ext cx="10145083" cy="540661"/>
          </a:xfrm>
          <a:prstGeom prst="rect">
            <a:avLst/>
          </a:prstGeom>
        </p:spPr>
        <p:txBody>
          <a:bodyPr wrap="square">
            <a:spAutoFit/>
          </a:bodyPr>
          <a:lstStyle/>
          <a:p>
            <a:pPr algn="just">
              <a:lnSpc>
                <a:spcPct val="107000"/>
              </a:lnSpc>
              <a:spcAft>
                <a:spcPts val="800"/>
              </a:spcAft>
            </a:pPr>
            <a:r>
              <a:rPr lang="fr-FR" sz="1400" b="1" i="1" u="sng" dirty="0">
                <a:solidFill>
                  <a:srgbClr val="0099FF"/>
                </a:solidFill>
                <a:latin typeface="Roboto "/>
              </a:rPr>
              <a:t>Le compte-rendu d’entretien professionnel devra mentionner qu’aucune appréciation ne peut être donnée en raison de l’absence du service de l’agent</a:t>
            </a:r>
            <a:endParaRPr lang="fr-FR" sz="1400" dirty="0">
              <a:solidFill>
                <a:srgbClr val="0099FF"/>
              </a:solidFill>
              <a:latin typeface="Roboto "/>
            </a:endParaRPr>
          </a:p>
        </p:txBody>
      </p:sp>
    </p:spTree>
    <p:extLst>
      <p:ext uri="{BB962C8B-B14F-4D97-AF65-F5344CB8AC3E}">
        <p14:creationId xmlns:p14="http://schemas.microsoft.com/office/powerpoint/2010/main" val="1236431483"/>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33</a:t>
            </a:fld>
            <a:endParaRPr lang="fr-FR"/>
          </a:p>
        </p:txBody>
      </p:sp>
      <p:sp>
        <p:nvSpPr>
          <p:cNvPr id="10" name="ZoneTexte 9">
            <a:extLst>
              <a:ext uri="{FF2B5EF4-FFF2-40B4-BE49-F238E27FC236}">
                <a16:creationId xmlns:a16="http://schemas.microsoft.com/office/drawing/2014/main" id="{D06FA73F-B79F-0AEB-14C4-3F977593413D}"/>
              </a:ext>
            </a:extLst>
          </p:cNvPr>
          <p:cNvSpPr txBox="1"/>
          <p:nvPr/>
        </p:nvSpPr>
        <p:spPr>
          <a:xfrm>
            <a:off x="1562819" y="1388220"/>
            <a:ext cx="9066362" cy="3539430"/>
          </a:xfrm>
          <a:prstGeom prst="rect">
            <a:avLst/>
          </a:prstGeom>
          <a:noFill/>
        </p:spPr>
        <p:txBody>
          <a:bodyPr wrap="square" rtlCol="0">
            <a:spAutoFit/>
          </a:bodyPr>
          <a:lstStyle/>
          <a:p>
            <a:pPr marL="285750" indent="-285750">
              <a:buFontTx/>
              <a:buChar char="-"/>
            </a:pPr>
            <a:r>
              <a:rPr lang="fr-FR" sz="1400" u="sng" dirty="0">
                <a:solidFill>
                  <a:srgbClr val="0099FF"/>
                </a:solidFill>
                <a:latin typeface="Roboto "/>
              </a:rPr>
              <a:t>Les résultats professionnels obtenus </a:t>
            </a:r>
            <a:r>
              <a:rPr lang="fr-FR" sz="1400" dirty="0">
                <a:solidFill>
                  <a:srgbClr val="0099FF"/>
                </a:solidFill>
                <a:latin typeface="Roboto "/>
              </a:rPr>
              <a:t>:</a:t>
            </a:r>
          </a:p>
          <a:p>
            <a:pPr marL="1657350" lvl="3" indent="-285750">
              <a:buFont typeface="Arial" panose="020B0604020202020204" pitchFamily="34" charset="0"/>
              <a:buChar char="•"/>
            </a:pPr>
            <a:r>
              <a:rPr lang="fr-FR" sz="1400" dirty="0">
                <a:solidFill>
                  <a:srgbClr val="0099FF"/>
                </a:solidFill>
                <a:latin typeface="Roboto "/>
              </a:rPr>
              <a:t>Bilan de l’année écoulée</a:t>
            </a:r>
          </a:p>
          <a:p>
            <a:pPr marL="1657350" lvl="3" indent="-285750">
              <a:buFont typeface="Arial" panose="020B0604020202020204" pitchFamily="34" charset="0"/>
              <a:buChar char="•"/>
            </a:pPr>
            <a:r>
              <a:rPr lang="fr-FR" sz="1400" dirty="0">
                <a:solidFill>
                  <a:srgbClr val="0099FF"/>
                </a:solidFill>
                <a:latin typeface="Roboto "/>
              </a:rPr>
              <a:t>Rappel des objectifs et résultats de l’année antérieure</a:t>
            </a:r>
          </a:p>
          <a:p>
            <a:pPr marL="1657350" lvl="3" indent="-285750">
              <a:buFont typeface="Arial" panose="020B0604020202020204" pitchFamily="34" charset="0"/>
              <a:buChar char="•"/>
            </a:pPr>
            <a:r>
              <a:rPr lang="fr-FR" sz="1400" dirty="0">
                <a:solidFill>
                  <a:srgbClr val="0099FF"/>
                </a:solidFill>
                <a:latin typeface="Roboto "/>
              </a:rPr>
              <a:t>L’évaluation professionnelle de l’année écoulée</a:t>
            </a:r>
          </a:p>
          <a:p>
            <a:pPr lvl="3"/>
            <a:endParaRPr lang="fr-FR" sz="1400" dirty="0">
              <a:solidFill>
                <a:srgbClr val="0099FF"/>
              </a:solidFill>
              <a:latin typeface="Roboto "/>
            </a:endParaRPr>
          </a:p>
          <a:p>
            <a:pPr lvl="3"/>
            <a:r>
              <a:rPr lang="fr-FR" sz="1400" dirty="0">
                <a:solidFill>
                  <a:srgbClr val="0099FF"/>
                </a:solidFill>
                <a:latin typeface="Roboto "/>
              </a:rPr>
              <a:t>	</a:t>
            </a:r>
          </a:p>
          <a:p>
            <a:pPr marL="285750" indent="-285750">
              <a:buFontTx/>
              <a:buChar char="-"/>
            </a:pPr>
            <a:r>
              <a:rPr lang="fr-FR" sz="1400" u="sng" dirty="0">
                <a:solidFill>
                  <a:srgbClr val="0099FF"/>
                </a:solidFill>
                <a:latin typeface="Roboto "/>
              </a:rPr>
              <a:t>La détermination des objectifs pour l’année à venir :</a:t>
            </a:r>
          </a:p>
          <a:p>
            <a:pPr marL="1657350" lvl="3" indent="-285750">
              <a:buFont typeface="Arial" panose="020B0604020202020204" pitchFamily="34" charset="0"/>
              <a:buChar char="•"/>
            </a:pPr>
            <a:r>
              <a:rPr lang="fr-FR" sz="1400" dirty="0">
                <a:solidFill>
                  <a:srgbClr val="0099FF"/>
                </a:solidFill>
                <a:latin typeface="Roboto "/>
              </a:rPr>
              <a:t>Définition des objectifs et axes d’amélioration des résultats professionnels</a:t>
            </a:r>
          </a:p>
          <a:p>
            <a:pPr marL="1657350" lvl="3" indent="-285750">
              <a:buFont typeface="Arial" panose="020B0604020202020204" pitchFamily="34" charset="0"/>
              <a:buChar char="•"/>
            </a:pPr>
            <a:r>
              <a:rPr lang="fr-FR" sz="1400" dirty="0">
                <a:solidFill>
                  <a:srgbClr val="0099FF"/>
                </a:solidFill>
                <a:latin typeface="Roboto "/>
              </a:rPr>
              <a:t>Moyens à mettre en œuvre pour y parvenir</a:t>
            </a:r>
          </a:p>
          <a:p>
            <a:pPr lvl="3"/>
            <a:endParaRPr lang="fr-FR" sz="1400" dirty="0">
              <a:solidFill>
                <a:srgbClr val="0099FF"/>
              </a:solidFill>
              <a:latin typeface="Roboto "/>
            </a:endParaRPr>
          </a:p>
          <a:p>
            <a:pPr marL="285750" indent="-285750">
              <a:buFontTx/>
              <a:buChar char="-"/>
            </a:pPr>
            <a:endParaRPr lang="fr-FR" sz="1400" dirty="0">
              <a:solidFill>
                <a:srgbClr val="0099FF"/>
              </a:solidFill>
              <a:latin typeface="Roboto "/>
            </a:endParaRPr>
          </a:p>
          <a:p>
            <a:pPr marL="285750" indent="-285750">
              <a:buFontTx/>
              <a:buChar char="-"/>
            </a:pPr>
            <a:r>
              <a:rPr lang="fr-FR" sz="1400" u="sng" dirty="0">
                <a:solidFill>
                  <a:srgbClr val="0099FF"/>
                </a:solidFill>
                <a:latin typeface="Roboto "/>
              </a:rPr>
              <a:t>L’évolution des compétences professionnelles :</a:t>
            </a:r>
          </a:p>
          <a:p>
            <a:pPr marL="1657350" lvl="3" indent="-285750">
              <a:buFont typeface="Arial" panose="020B0604020202020204" pitchFamily="34" charset="0"/>
              <a:buChar char="•"/>
            </a:pPr>
            <a:r>
              <a:rPr lang="fr-FR" sz="1400" dirty="0">
                <a:solidFill>
                  <a:srgbClr val="0099FF"/>
                </a:solidFill>
                <a:latin typeface="Roboto "/>
              </a:rPr>
              <a:t>Les acquis de son expérience professionnelle</a:t>
            </a:r>
          </a:p>
          <a:p>
            <a:pPr marL="1657350" lvl="3" indent="-285750">
              <a:buFont typeface="Arial" panose="020B0604020202020204" pitchFamily="34" charset="0"/>
              <a:buChar char="•"/>
            </a:pPr>
            <a:r>
              <a:rPr lang="fr-FR" sz="1400" dirty="0">
                <a:solidFill>
                  <a:srgbClr val="0099FF"/>
                </a:solidFill>
                <a:latin typeface="Roboto "/>
              </a:rPr>
              <a:t>Les besoins de formation</a:t>
            </a:r>
          </a:p>
          <a:p>
            <a:pPr marL="1657350" lvl="3" indent="-285750">
              <a:buFont typeface="Arial" panose="020B0604020202020204" pitchFamily="34" charset="0"/>
              <a:buChar char="•"/>
            </a:pPr>
            <a:r>
              <a:rPr lang="fr-FR" sz="1400" dirty="0">
                <a:solidFill>
                  <a:srgbClr val="0099FF"/>
                </a:solidFill>
                <a:latin typeface="Roboto "/>
              </a:rPr>
              <a:t>Les perspectives d’évolution professionnelle en termes de carrière et mobilité</a:t>
            </a:r>
          </a:p>
          <a:p>
            <a:pPr marL="285750" indent="-285750">
              <a:buFontTx/>
              <a:buChar char="-"/>
            </a:pPr>
            <a:endParaRPr lang="fr-FR" sz="1400" dirty="0">
              <a:solidFill>
                <a:srgbClr val="0099FF"/>
              </a:solidFill>
              <a:latin typeface="Roboto "/>
            </a:endParaRPr>
          </a:p>
        </p:txBody>
      </p:sp>
      <p:sp>
        <p:nvSpPr>
          <p:cNvPr id="12" name="ZoneTexte 11">
            <a:extLst>
              <a:ext uri="{FF2B5EF4-FFF2-40B4-BE49-F238E27FC236}">
                <a16:creationId xmlns:a16="http://schemas.microsoft.com/office/drawing/2014/main" id="{4707B7AC-D3D3-C823-AFCB-E8631D245294}"/>
              </a:ext>
            </a:extLst>
          </p:cNvPr>
          <p:cNvSpPr txBox="1"/>
          <p:nvPr/>
        </p:nvSpPr>
        <p:spPr>
          <a:xfrm>
            <a:off x="808106" y="668633"/>
            <a:ext cx="6998799" cy="307777"/>
          </a:xfrm>
          <a:prstGeom prst="rect">
            <a:avLst/>
          </a:prstGeom>
          <a:noFill/>
        </p:spPr>
        <p:txBody>
          <a:bodyPr wrap="square" rtlCol="0">
            <a:spAutoFit/>
          </a:bodyPr>
          <a:lstStyle/>
          <a:p>
            <a:pPr marL="285750" indent="-285750">
              <a:buFont typeface="Wingdings" panose="05000000000000000000" pitchFamily="2" charset="2"/>
              <a:buChar char="Ø"/>
            </a:pPr>
            <a:r>
              <a:rPr lang="fr-FR" sz="1400" b="1" dirty="0">
                <a:solidFill>
                  <a:srgbClr val="0099FF"/>
                </a:solidFill>
                <a:latin typeface="Roboto "/>
              </a:rPr>
              <a:t>Les rubriques du Compte Rendu d’Entretien Professionnel</a:t>
            </a:r>
          </a:p>
        </p:txBody>
      </p:sp>
      <p:sp>
        <p:nvSpPr>
          <p:cNvPr id="14" name="ZoneTexte 13">
            <a:extLst>
              <a:ext uri="{FF2B5EF4-FFF2-40B4-BE49-F238E27FC236}">
                <a16:creationId xmlns:a16="http://schemas.microsoft.com/office/drawing/2014/main" id="{BB20A166-1ABA-A097-445F-208FBDFD5EFE}"/>
              </a:ext>
            </a:extLst>
          </p:cNvPr>
          <p:cNvSpPr txBox="1"/>
          <p:nvPr/>
        </p:nvSpPr>
        <p:spPr>
          <a:xfrm>
            <a:off x="808106" y="5118780"/>
            <a:ext cx="10097217" cy="523220"/>
          </a:xfrm>
          <a:prstGeom prst="rect">
            <a:avLst/>
          </a:prstGeom>
          <a:noFill/>
        </p:spPr>
        <p:txBody>
          <a:bodyPr wrap="square">
            <a:spAutoFit/>
          </a:bodyPr>
          <a:lstStyle/>
          <a:p>
            <a:pPr marL="457200" algn="just"/>
            <a:r>
              <a:rPr lang="fr-FR" sz="1400" dirty="0">
                <a:solidFill>
                  <a:srgbClr val="0099FF"/>
                </a:solidFill>
                <a:effectLst/>
                <a:latin typeface="Roboto" panose="02000000000000000000" pitchFamily="2" charset="0"/>
                <a:ea typeface="Times New Roman" panose="02020603050405020304" pitchFamily="18" charset="0"/>
              </a:rPr>
              <a:t>L'agent est invité à formuler, au cours de cet entretien, ses observations et propositions sur l'évolution du poste et le fonctionnement du service.</a:t>
            </a:r>
            <a:endParaRPr lang="fr-FR" sz="1400" dirty="0">
              <a:solidFill>
                <a:srgbClr val="0099F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4080820"/>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34</a:t>
            </a:fld>
            <a:endParaRPr lang="fr-FR"/>
          </a:p>
        </p:txBody>
      </p:sp>
      <p:sp>
        <p:nvSpPr>
          <p:cNvPr id="12" name="ZoneTexte 11">
            <a:extLst>
              <a:ext uri="{FF2B5EF4-FFF2-40B4-BE49-F238E27FC236}">
                <a16:creationId xmlns:a16="http://schemas.microsoft.com/office/drawing/2014/main" id="{4707B7AC-D3D3-C823-AFCB-E8631D245294}"/>
              </a:ext>
            </a:extLst>
          </p:cNvPr>
          <p:cNvSpPr txBox="1"/>
          <p:nvPr/>
        </p:nvSpPr>
        <p:spPr>
          <a:xfrm>
            <a:off x="661457" y="619472"/>
            <a:ext cx="6998799" cy="307777"/>
          </a:xfrm>
          <a:prstGeom prst="rect">
            <a:avLst/>
          </a:prstGeom>
          <a:noFill/>
        </p:spPr>
        <p:txBody>
          <a:bodyPr wrap="square" rtlCol="0">
            <a:spAutoFit/>
          </a:bodyPr>
          <a:lstStyle/>
          <a:p>
            <a:pPr marL="285750" indent="-285750">
              <a:buFont typeface="Wingdings" panose="05000000000000000000" pitchFamily="2" charset="2"/>
              <a:buChar char="Ø"/>
            </a:pPr>
            <a:r>
              <a:rPr lang="fr-FR" sz="1400" b="1" dirty="0">
                <a:solidFill>
                  <a:srgbClr val="0099FF"/>
                </a:solidFill>
                <a:latin typeface="Roboto "/>
              </a:rPr>
              <a:t>La Rédaction du Compte Rendu d’Entretien Professionnel</a:t>
            </a:r>
          </a:p>
        </p:txBody>
      </p:sp>
      <p:sp>
        <p:nvSpPr>
          <p:cNvPr id="2" name="ZoneTexte 1">
            <a:extLst>
              <a:ext uri="{FF2B5EF4-FFF2-40B4-BE49-F238E27FC236}">
                <a16:creationId xmlns:a16="http://schemas.microsoft.com/office/drawing/2014/main" id="{E975DA90-3652-DB6F-EDE3-3C22292DB9E6}"/>
              </a:ext>
            </a:extLst>
          </p:cNvPr>
          <p:cNvSpPr txBox="1"/>
          <p:nvPr/>
        </p:nvSpPr>
        <p:spPr>
          <a:xfrm>
            <a:off x="1502433" y="1423359"/>
            <a:ext cx="9729160" cy="4462760"/>
          </a:xfrm>
          <a:prstGeom prst="rect">
            <a:avLst/>
          </a:prstGeom>
          <a:noFill/>
        </p:spPr>
        <p:txBody>
          <a:bodyPr wrap="square" rtlCol="0">
            <a:spAutoFit/>
          </a:bodyPr>
          <a:lstStyle/>
          <a:p>
            <a:r>
              <a:rPr lang="fr-FR" sz="1400" i="1" u="sng" dirty="0">
                <a:solidFill>
                  <a:srgbClr val="0099FF"/>
                </a:solidFill>
                <a:latin typeface="Roboto" panose="02000000000000000000" pitchFamily="2" charset="0"/>
                <a:ea typeface="Roboto" panose="02000000000000000000" pitchFamily="2" charset="0"/>
                <a:cs typeface="Roboto" panose="02000000000000000000" pitchFamily="2" charset="0"/>
              </a:rPr>
              <a:t>Le compte rendu doit comporter :</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l’identification de l’agent</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l’indentification du Supérieur Hiérarchique Direct</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le bilan de l’année écoulée</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l’évaluation de la manière de servir au regard des critères définis</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les objectifs pour l’année à venir</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les observations de l’agent</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les formations envisagées</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l’évolution de carrière</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l’appréciation générale littérale</a:t>
            </a:r>
          </a:p>
          <a:p>
            <a:r>
              <a:rPr lang="fr-FR" dirty="0"/>
              <a:t> 	</a:t>
            </a:r>
          </a:p>
        </p:txBody>
      </p:sp>
    </p:spTree>
    <p:extLst>
      <p:ext uri="{BB962C8B-B14F-4D97-AF65-F5344CB8AC3E}">
        <p14:creationId xmlns:p14="http://schemas.microsoft.com/office/powerpoint/2010/main" val="37866949"/>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35</a:t>
            </a:fld>
            <a:endParaRPr lang="fr-FR"/>
          </a:p>
        </p:txBody>
      </p:sp>
      <p:sp>
        <p:nvSpPr>
          <p:cNvPr id="6" name="Espace réservé du texte 4">
            <a:extLst>
              <a:ext uri="{FF2B5EF4-FFF2-40B4-BE49-F238E27FC236}">
                <a16:creationId xmlns:a16="http://schemas.microsoft.com/office/drawing/2014/main" id="{203821A6-49D6-05BA-A695-0FCF068A26FD}"/>
              </a:ext>
            </a:extLst>
          </p:cNvPr>
          <p:cNvSpPr txBox="1">
            <a:spLocks/>
          </p:cNvSpPr>
          <p:nvPr/>
        </p:nvSpPr>
        <p:spPr>
          <a:xfrm>
            <a:off x="3516225" y="284104"/>
            <a:ext cx="4221981" cy="578142"/>
          </a:xfrm>
          <a:prstGeom prst="rect">
            <a:avLst/>
          </a:prstGeom>
        </p:spPr>
        <p:txBody>
          <a:bodyPr vert="horz" lIns="91440" tIns="45720" rIns="91440" bIns="45720" rtlCol="0" anchor="ctr">
            <a:normAutofit/>
          </a:bodyP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2000" b="1" dirty="0">
                <a:solidFill>
                  <a:srgbClr val="0099FF"/>
                </a:solidFill>
                <a:latin typeface="Roboto" panose="02000000000000000000" pitchFamily="2" charset="0"/>
                <a:ea typeface="Roboto" panose="02000000000000000000" pitchFamily="2" charset="0"/>
                <a:cs typeface="Roboto" panose="02000000000000000000" pitchFamily="2" charset="0"/>
              </a:rPr>
              <a:t>Entretien Professionnel annuel</a:t>
            </a:r>
          </a:p>
        </p:txBody>
      </p:sp>
      <p:sp>
        <p:nvSpPr>
          <p:cNvPr id="7" name="Rectangle 6">
            <a:extLst>
              <a:ext uri="{FF2B5EF4-FFF2-40B4-BE49-F238E27FC236}">
                <a16:creationId xmlns:a16="http://schemas.microsoft.com/office/drawing/2014/main" id="{23D4AD75-40CB-459C-9B6D-674B576442B1}"/>
              </a:ext>
            </a:extLst>
          </p:cNvPr>
          <p:cNvSpPr/>
          <p:nvPr/>
        </p:nvSpPr>
        <p:spPr>
          <a:xfrm>
            <a:off x="677445" y="987776"/>
            <a:ext cx="1991251" cy="310150"/>
          </a:xfrm>
          <a:prstGeom prst="rect">
            <a:avLst/>
          </a:prstGeom>
        </p:spPr>
        <p:txBody>
          <a:bodyPr wrap="none">
            <a:spAutoFit/>
          </a:bodyPr>
          <a:lstStyle/>
          <a:p>
            <a:pPr algn="just">
              <a:lnSpc>
                <a:spcPct val="107000"/>
              </a:lnSpc>
            </a:pP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Les différentes étapes</a:t>
            </a:r>
          </a:p>
        </p:txBody>
      </p:sp>
      <p:pic>
        <p:nvPicPr>
          <p:cNvPr id="8" name="Image 7">
            <a:extLst>
              <a:ext uri="{FF2B5EF4-FFF2-40B4-BE49-F238E27FC236}">
                <a16:creationId xmlns:a16="http://schemas.microsoft.com/office/drawing/2014/main" id="{B8365F01-2280-5604-5392-2BD1905B7014}"/>
              </a:ext>
            </a:extLst>
          </p:cNvPr>
          <p:cNvPicPr/>
          <p:nvPr/>
        </p:nvPicPr>
        <p:blipFill rotWithShape="1">
          <a:blip r:embed="rId3" cstate="print">
            <a:extLst>
              <a:ext uri="{28A0092B-C50C-407E-A947-70E740481C1C}">
                <a14:useLocalDpi xmlns:a14="http://schemas.microsoft.com/office/drawing/2010/main" val="0"/>
              </a:ext>
            </a:extLst>
          </a:blip>
          <a:srcRect l="-2109" t="6617" r="2109" b="27665"/>
          <a:stretch/>
        </p:blipFill>
        <p:spPr bwMode="auto">
          <a:xfrm>
            <a:off x="327332" y="1465429"/>
            <a:ext cx="11301075" cy="45040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31757115"/>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7C1FFC6-E0F3-2BB7-EBE5-FDED5648FDAE}"/>
              </a:ext>
            </a:extLst>
          </p:cNvPr>
          <p:cNvSpPr>
            <a:spLocks/>
          </p:cNvSpPr>
          <p:nvPr/>
        </p:nvSpPr>
        <p:spPr>
          <a:xfrm>
            <a:off x="8516895" y="5900627"/>
            <a:ext cx="2358384" cy="313905"/>
          </a:xfrm>
          <a:prstGeom prst="rect">
            <a:avLst/>
          </a:prstGeom>
        </p:spPr>
        <p:txBody>
          <a:bodyPr/>
          <a:lstStyle/>
          <a:p>
            <a:pPr defTabSz="777240">
              <a:spcAft>
                <a:spcPts val="600"/>
              </a:spcAft>
            </a:pPr>
            <a:endParaRPr lang="fr-FR" dirty="0"/>
          </a:p>
        </p:txBody>
      </p:sp>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36</a:t>
            </a:fld>
            <a:endParaRPr lang="fr-FR"/>
          </a:p>
        </p:txBody>
      </p:sp>
      <p:sp>
        <p:nvSpPr>
          <p:cNvPr id="6" name="Espace réservé du texte 4">
            <a:extLst>
              <a:ext uri="{FF2B5EF4-FFF2-40B4-BE49-F238E27FC236}">
                <a16:creationId xmlns:a16="http://schemas.microsoft.com/office/drawing/2014/main" id="{203821A6-49D6-05BA-A695-0FCF068A26FD}"/>
              </a:ext>
            </a:extLst>
          </p:cNvPr>
          <p:cNvSpPr txBox="1">
            <a:spLocks/>
          </p:cNvSpPr>
          <p:nvPr/>
        </p:nvSpPr>
        <p:spPr>
          <a:xfrm>
            <a:off x="3516225" y="284104"/>
            <a:ext cx="4221981" cy="578142"/>
          </a:xfrm>
          <a:prstGeom prst="rect">
            <a:avLst/>
          </a:prstGeom>
        </p:spPr>
        <p:txBody>
          <a:bodyPr vert="horz" lIns="91440" tIns="45720" rIns="91440" bIns="45720" rtlCol="0" anchor="ctr">
            <a:normAutofit/>
          </a:bodyP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2000" b="1" dirty="0">
                <a:solidFill>
                  <a:srgbClr val="0099FF"/>
                </a:solidFill>
                <a:latin typeface="Roboto" panose="02000000000000000000" pitchFamily="2" charset="0"/>
                <a:ea typeface="Roboto" panose="02000000000000000000" pitchFamily="2" charset="0"/>
                <a:cs typeface="Roboto" panose="02000000000000000000" pitchFamily="2" charset="0"/>
              </a:rPr>
              <a:t>Entretien Professionnel annuel</a:t>
            </a:r>
          </a:p>
        </p:txBody>
      </p:sp>
      <p:sp>
        <p:nvSpPr>
          <p:cNvPr id="7" name="Rectangle 6">
            <a:extLst>
              <a:ext uri="{FF2B5EF4-FFF2-40B4-BE49-F238E27FC236}">
                <a16:creationId xmlns:a16="http://schemas.microsoft.com/office/drawing/2014/main" id="{23D4AD75-40CB-459C-9B6D-674B576442B1}"/>
              </a:ext>
            </a:extLst>
          </p:cNvPr>
          <p:cNvSpPr/>
          <p:nvPr/>
        </p:nvSpPr>
        <p:spPr>
          <a:xfrm>
            <a:off x="434595" y="987776"/>
            <a:ext cx="2476960" cy="310150"/>
          </a:xfrm>
          <a:prstGeom prst="rect">
            <a:avLst/>
          </a:prstGeom>
        </p:spPr>
        <p:txBody>
          <a:bodyPr wrap="none">
            <a:spAutoFit/>
          </a:bodyPr>
          <a:lstStyle/>
          <a:p>
            <a:pPr algn="just">
              <a:lnSpc>
                <a:spcPct val="107000"/>
              </a:lnSpc>
            </a:pP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La révision du compte rendu</a:t>
            </a:r>
          </a:p>
        </p:txBody>
      </p:sp>
      <p:pic>
        <p:nvPicPr>
          <p:cNvPr id="3" name="Image 2">
            <a:extLst>
              <a:ext uri="{FF2B5EF4-FFF2-40B4-BE49-F238E27FC236}">
                <a16:creationId xmlns:a16="http://schemas.microsoft.com/office/drawing/2014/main" id="{4B680CC9-47EF-A11A-3855-703A31994F98}"/>
              </a:ext>
            </a:extLst>
          </p:cNvPr>
          <p:cNvPicPr>
            <a:picLocks noChangeAspect="1"/>
          </p:cNvPicPr>
          <p:nvPr/>
        </p:nvPicPr>
        <p:blipFill>
          <a:blip r:embed="rId3"/>
          <a:stretch>
            <a:fillRect/>
          </a:stretch>
        </p:blipFill>
        <p:spPr>
          <a:xfrm>
            <a:off x="864080" y="1547586"/>
            <a:ext cx="10755701" cy="4691376"/>
          </a:xfrm>
          <a:prstGeom prst="rect">
            <a:avLst/>
          </a:prstGeom>
        </p:spPr>
      </p:pic>
      <p:sp>
        <p:nvSpPr>
          <p:cNvPr id="5" name="ZoneTexte 4">
            <a:extLst>
              <a:ext uri="{FF2B5EF4-FFF2-40B4-BE49-F238E27FC236}">
                <a16:creationId xmlns:a16="http://schemas.microsoft.com/office/drawing/2014/main" id="{801DEB71-5DDE-518C-E104-2092AF639EFE}"/>
              </a:ext>
            </a:extLst>
          </p:cNvPr>
          <p:cNvSpPr txBox="1"/>
          <p:nvPr/>
        </p:nvSpPr>
        <p:spPr>
          <a:xfrm>
            <a:off x="390280" y="4791311"/>
            <a:ext cx="2854711" cy="769441"/>
          </a:xfrm>
          <a:prstGeom prst="rect">
            <a:avLst/>
          </a:prstGeom>
          <a:noFill/>
        </p:spPr>
        <p:txBody>
          <a:bodyPr wrap="square" rtlCol="0">
            <a:spAutoFit/>
          </a:bodyPr>
          <a:lstStyle/>
          <a:p>
            <a:r>
              <a:rPr lang="fr-FR" sz="1100" dirty="0"/>
              <a:t>CAP = commission administrative paritaire (fonctionnaires)</a:t>
            </a:r>
          </a:p>
          <a:p>
            <a:r>
              <a:rPr lang="fr-FR" sz="1100" dirty="0"/>
              <a:t>CCP = commission consultative paritaire (contractuels)</a:t>
            </a:r>
          </a:p>
        </p:txBody>
      </p:sp>
    </p:spTree>
    <p:extLst>
      <p:ext uri="{BB962C8B-B14F-4D97-AF65-F5344CB8AC3E}">
        <p14:creationId xmlns:p14="http://schemas.microsoft.com/office/powerpoint/2010/main" val="2125993754"/>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37</a:t>
            </a:fld>
            <a:endParaRPr lang="fr-FR"/>
          </a:p>
        </p:txBody>
      </p:sp>
      <p:sp>
        <p:nvSpPr>
          <p:cNvPr id="2" name="ZoneTexte 1">
            <a:extLst>
              <a:ext uri="{FF2B5EF4-FFF2-40B4-BE49-F238E27FC236}">
                <a16:creationId xmlns:a16="http://schemas.microsoft.com/office/drawing/2014/main" id="{C8AE74C1-95DC-2196-C514-6FD974695B43}"/>
              </a:ext>
            </a:extLst>
          </p:cNvPr>
          <p:cNvSpPr txBox="1"/>
          <p:nvPr/>
        </p:nvSpPr>
        <p:spPr>
          <a:xfrm>
            <a:off x="1570009" y="686081"/>
            <a:ext cx="10483792" cy="307777"/>
          </a:xfrm>
          <a:prstGeom prst="rect">
            <a:avLst/>
          </a:prstGeom>
          <a:noFill/>
        </p:spPr>
        <p:txBody>
          <a:bodyPr wrap="square" rtlCol="0">
            <a:spAutoFit/>
          </a:bodyPr>
          <a:lstStyle/>
          <a:p>
            <a:r>
              <a:rPr lang="fr-FR" sz="1400" dirty="0">
                <a:solidFill>
                  <a:srgbClr val="0099FF"/>
                </a:solidFill>
                <a:latin typeface="Roboto "/>
              </a:rPr>
              <a:t>Le CREP est téléchargeable via le portail carrière : https://www.cdg52.fr/services-en-ligne/espace-employeurs/</a:t>
            </a:r>
          </a:p>
        </p:txBody>
      </p:sp>
      <p:pic>
        <p:nvPicPr>
          <p:cNvPr id="12" name="Image 11">
            <a:extLst>
              <a:ext uri="{FF2B5EF4-FFF2-40B4-BE49-F238E27FC236}">
                <a16:creationId xmlns:a16="http://schemas.microsoft.com/office/drawing/2014/main" id="{7511C204-9A0B-821D-9E0A-AD4C5D945E41}"/>
              </a:ext>
            </a:extLst>
          </p:cNvPr>
          <p:cNvPicPr>
            <a:picLocks noChangeAspect="1"/>
          </p:cNvPicPr>
          <p:nvPr/>
        </p:nvPicPr>
        <p:blipFill>
          <a:blip r:embed="rId3"/>
          <a:stretch>
            <a:fillRect/>
          </a:stretch>
        </p:blipFill>
        <p:spPr>
          <a:xfrm>
            <a:off x="1867563" y="1348465"/>
            <a:ext cx="1213709" cy="4031075"/>
          </a:xfrm>
          <a:prstGeom prst="rect">
            <a:avLst/>
          </a:prstGeom>
        </p:spPr>
      </p:pic>
      <p:pic>
        <p:nvPicPr>
          <p:cNvPr id="14" name="Image 13">
            <a:extLst>
              <a:ext uri="{FF2B5EF4-FFF2-40B4-BE49-F238E27FC236}">
                <a16:creationId xmlns:a16="http://schemas.microsoft.com/office/drawing/2014/main" id="{C3137112-CF9D-DAAE-E5C7-213E306D80DA}"/>
              </a:ext>
            </a:extLst>
          </p:cNvPr>
          <p:cNvPicPr>
            <a:picLocks noChangeAspect="1"/>
          </p:cNvPicPr>
          <p:nvPr/>
        </p:nvPicPr>
        <p:blipFill>
          <a:blip r:embed="rId4"/>
          <a:stretch>
            <a:fillRect/>
          </a:stretch>
        </p:blipFill>
        <p:spPr>
          <a:xfrm>
            <a:off x="4605832" y="4636406"/>
            <a:ext cx="4610743" cy="457264"/>
          </a:xfrm>
          <a:prstGeom prst="rect">
            <a:avLst/>
          </a:prstGeom>
        </p:spPr>
      </p:pic>
      <p:pic>
        <p:nvPicPr>
          <p:cNvPr id="22" name="Image 21">
            <a:extLst>
              <a:ext uri="{FF2B5EF4-FFF2-40B4-BE49-F238E27FC236}">
                <a16:creationId xmlns:a16="http://schemas.microsoft.com/office/drawing/2014/main" id="{C1C51D65-D1C3-61CA-E1DE-C41FE7D72E44}"/>
              </a:ext>
            </a:extLst>
          </p:cNvPr>
          <p:cNvPicPr>
            <a:picLocks noChangeAspect="1"/>
          </p:cNvPicPr>
          <p:nvPr/>
        </p:nvPicPr>
        <p:blipFill>
          <a:blip r:embed="rId5"/>
          <a:stretch>
            <a:fillRect/>
          </a:stretch>
        </p:blipFill>
        <p:spPr>
          <a:xfrm>
            <a:off x="3081272" y="1471309"/>
            <a:ext cx="6648309" cy="1214989"/>
          </a:xfrm>
          <a:prstGeom prst="rect">
            <a:avLst/>
          </a:prstGeom>
        </p:spPr>
      </p:pic>
    </p:spTree>
    <p:extLst>
      <p:ext uri="{BB962C8B-B14F-4D97-AF65-F5344CB8AC3E}">
        <p14:creationId xmlns:p14="http://schemas.microsoft.com/office/powerpoint/2010/main" val="5412890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AD528A3-F47B-071C-1E7D-ACFC9E8BBC9E}"/>
              </a:ext>
            </a:extLst>
          </p:cNvPr>
          <p:cNvSpPr>
            <a:spLocks noGrp="1"/>
          </p:cNvSpPr>
          <p:nvPr>
            <p:ph type="sldNum" sz="quarter" idx="12"/>
          </p:nvPr>
        </p:nvSpPr>
        <p:spPr/>
        <p:txBody>
          <a:bodyPr/>
          <a:lstStyle/>
          <a:p>
            <a:fld id="{F526B8BA-9929-4C0B-8650-E1954C5C1083}" type="slidenum">
              <a:rPr lang="fr-FR" smtClean="0"/>
              <a:t>38</a:t>
            </a:fld>
            <a:endParaRPr lang="fr-FR"/>
          </a:p>
        </p:txBody>
      </p:sp>
      <p:sp>
        <p:nvSpPr>
          <p:cNvPr id="2" name="ZoneTexte 1">
            <a:extLst>
              <a:ext uri="{FF2B5EF4-FFF2-40B4-BE49-F238E27FC236}">
                <a16:creationId xmlns:a16="http://schemas.microsoft.com/office/drawing/2014/main" id="{C8AE74C1-95DC-2196-C514-6FD974695B43}"/>
              </a:ext>
            </a:extLst>
          </p:cNvPr>
          <p:cNvSpPr txBox="1"/>
          <p:nvPr/>
        </p:nvSpPr>
        <p:spPr>
          <a:xfrm>
            <a:off x="854104" y="2875002"/>
            <a:ext cx="10483792" cy="553998"/>
          </a:xfrm>
          <a:prstGeom prst="rect">
            <a:avLst/>
          </a:prstGeom>
          <a:noFill/>
        </p:spPr>
        <p:txBody>
          <a:bodyPr wrap="square" rtlCol="0">
            <a:spAutoFit/>
          </a:bodyPr>
          <a:lstStyle/>
          <a:p>
            <a:pPr algn="ctr"/>
            <a:r>
              <a:rPr lang="fr-FR" sz="3000" b="1" dirty="0">
                <a:solidFill>
                  <a:srgbClr val="0099FF"/>
                </a:solidFill>
                <a:latin typeface="Roboto "/>
              </a:rPr>
              <a:t>3) LA FICHE D’EVALUATION DE STAGE</a:t>
            </a:r>
          </a:p>
        </p:txBody>
      </p:sp>
    </p:spTree>
    <p:extLst>
      <p:ext uri="{BB962C8B-B14F-4D97-AF65-F5344CB8AC3E}">
        <p14:creationId xmlns:p14="http://schemas.microsoft.com/office/powerpoint/2010/main" val="2736607712"/>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FFF184-31F6-BD5F-0F12-748398D52FBF}"/>
              </a:ext>
            </a:extLst>
          </p:cNvPr>
          <p:cNvSpPr>
            <a:spLocks noGrp="1"/>
          </p:cNvSpPr>
          <p:nvPr>
            <p:ph type="sldNum" sz="quarter" idx="12"/>
          </p:nvPr>
        </p:nvSpPr>
        <p:spPr/>
        <p:txBody>
          <a:bodyPr/>
          <a:lstStyle/>
          <a:p>
            <a:fld id="{F526B8BA-9929-4C0B-8650-E1954C5C1083}" type="slidenum">
              <a:rPr lang="fr-FR" smtClean="0"/>
              <a:t>39</a:t>
            </a:fld>
            <a:endParaRPr lang="fr-FR"/>
          </a:p>
        </p:txBody>
      </p:sp>
      <p:sp>
        <p:nvSpPr>
          <p:cNvPr id="3" name="ZoneTexte 2">
            <a:extLst>
              <a:ext uri="{FF2B5EF4-FFF2-40B4-BE49-F238E27FC236}">
                <a16:creationId xmlns:a16="http://schemas.microsoft.com/office/drawing/2014/main" id="{999E2A06-741A-875F-EC42-92611A1419ED}"/>
              </a:ext>
            </a:extLst>
          </p:cNvPr>
          <p:cNvSpPr txBox="1"/>
          <p:nvPr/>
        </p:nvSpPr>
        <p:spPr>
          <a:xfrm>
            <a:off x="820947" y="1095555"/>
            <a:ext cx="10239554" cy="5109091"/>
          </a:xfrm>
          <a:prstGeom prst="rect">
            <a:avLst/>
          </a:prstGeom>
          <a:noFill/>
        </p:spPr>
        <p:txBody>
          <a:bodyPr wrap="square" rtlCol="0">
            <a:spAutoFit/>
          </a:bodyPr>
          <a:lstStyle/>
          <a:p>
            <a:r>
              <a:rPr lang="fr-FR" b="1" u="sng" dirty="0">
                <a:solidFill>
                  <a:srgbClr val="0099FF"/>
                </a:solidFill>
              </a:rPr>
              <a:t>Qu’est-ce qu’un stage ?</a:t>
            </a:r>
          </a:p>
          <a:p>
            <a:endParaRPr lang="fr-FR" sz="1400" dirty="0"/>
          </a:p>
          <a:p>
            <a:endParaRPr lang="fr-FR" sz="1400" dirty="0"/>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Le stage est destiné à apprécier les aptitudes de l’agent recruté à exercer les fonctions correspondant à son grade.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Le stage concerne les agents :</a:t>
            </a: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nouvellement recrutés dans la fonction publique (stage d’un an)</a:t>
            </a: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déjà fonctionnaires et inscrits sur liste d’aptitude suite à concours (stage d’un an)</a:t>
            </a: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 nomination par voie de promotion interne (stage de 6 mois).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ct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La période de stage est fondamentale, tant pour le fonctionnaire stagiaire et que pour l’autorité territoriale.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pour le fonctionnaire stagiaire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il s’agit non seulement d’une période d’apprentissage des fonctions, d’acquisition de compétences mais également d’une période probatoire au cours de laquelle le fonctionnaire stagiaire devra faire la preuve de son aptitude professionnelle et sera évalué.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pour l’autorité territoriale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la période de stage est assimilée à une période d’essai pendant laquelle la valeur professionnelle de l’agent doit être appréciée. Il appartient donc à l’autorité territoriale d’évaluer rigoureusement le stagiaire afin de déterminer son avenir au sein de la collectivité et de la fonction publique.</a:t>
            </a: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ctr"/>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La situation du stagiaire est précaire : il n’a aucun droit à être titularisé.</a:t>
            </a: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08727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FFF184-31F6-BD5F-0F12-748398D52FBF}"/>
              </a:ext>
            </a:extLst>
          </p:cNvPr>
          <p:cNvSpPr>
            <a:spLocks noGrp="1"/>
          </p:cNvSpPr>
          <p:nvPr>
            <p:ph type="sldNum" sz="quarter" idx="12"/>
          </p:nvPr>
        </p:nvSpPr>
        <p:spPr/>
        <p:txBody>
          <a:bodyPr/>
          <a:lstStyle/>
          <a:p>
            <a:fld id="{F526B8BA-9929-4C0B-8650-E1954C5C1083}" type="slidenum">
              <a:rPr lang="fr-FR" smtClean="0"/>
              <a:t>40</a:t>
            </a:fld>
            <a:endParaRPr lang="fr-FR"/>
          </a:p>
        </p:txBody>
      </p:sp>
      <p:sp>
        <p:nvSpPr>
          <p:cNvPr id="3" name="ZoneTexte 2">
            <a:extLst>
              <a:ext uri="{FF2B5EF4-FFF2-40B4-BE49-F238E27FC236}">
                <a16:creationId xmlns:a16="http://schemas.microsoft.com/office/drawing/2014/main" id="{999E2A06-741A-875F-EC42-92611A1419ED}"/>
              </a:ext>
            </a:extLst>
          </p:cNvPr>
          <p:cNvSpPr txBox="1"/>
          <p:nvPr/>
        </p:nvSpPr>
        <p:spPr>
          <a:xfrm>
            <a:off x="864080" y="874454"/>
            <a:ext cx="10239554" cy="5109091"/>
          </a:xfrm>
          <a:prstGeom prst="rect">
            <a:avLst/>
          </a:prstGeom>
          <a:noFill/>
        </p:spPr>
        <p:txBody>
          <a:bodyPr wrap="square" rtlCol="0">
            <a:spAutoFit/>
          </a:bodyPr>
          <a:lstStyle/>
          <a:p>
            <a:r>
              <a:rPr lang="fr-FR" b="1" u="sng" dirty="0">
                <a:solidFill>
                  <a:srgbClr val="0099FF"/>
                </a:solidFill>
                <a:latin typeface="Roboto" panose="02000000000000000000" pitchFamily="2" charset="0"/>
                <a:ea typeface="Roboto" panose="02000000000000000000" pitchFamily="2" charset="0"/>
                <a:cs typeface="Roboto" panose="02000000000000000000" pitchFamily="2" charset="0"/>
              </a:rPr>
              <a:t>A quoi sert l’évaluation de stage ?</a:t>
            </a:r>
          </a:p>
          <a:p>
            <a:endParaRPr lang="fr-FR" sz="1400" dirty="0">
              <a:latin typeface="Roboto" panose="02000000000000000000" pitchFamily="2" charset="0"/>
              <a:ea typeface="Roboto" panose="02000000000000000000" pitchFamily="2" charset="0"/>
              <a:cs typeface="Roboto" panose="02000000000000000000" pitchFamily="2" charset="0"/>
            </a:endParaRPr>
          </a:p>
          <a:p>
            <a:endParaRPr lang="fr-FR" sz="1400" dirty="0">
              <a:latin typeface="Roboto" panose="02000000000000000000" pitchFamily="2" charset="0"/>
              <a:ea typeface="Roboto" panose="02000000000000000000" pitchFamily="2" charset="0"/>
              <a:cs typeface="Roboto" panose="02000000000000000000" pitchFamily="2" charset="0"/>
            </a:endParaRP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L’évaluation a un double objet :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dialoguer avec l’agent et permettre une mise au point sur ce qui est correctement fait, ce qui reste à acquérir ou à améliorer, </a:t>
            </a: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elle sert d’aide à la décision pour l’autorité territoriale afin de prendre une décision concernant l’avenir de l’agent.</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La périodicité de l’évaluation n’est pas précisée par les textes, une évaluation par semestre semble opportune.</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Le stagiaire peut ainsi bénéficier : </a:t>
            </a: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d’une 1</a:t>
            </a:r>
            <a:r>
              <a:rPr lang="fr-FR" sz="1400" baseline="30000" dirty="0">
                <a:solidFill>
                  <a:srgbClr val="0099FF"/>
                </a:solidFill>
                <a:latin typeface="Roboto" panose="02000000000000000000" pitchFamily="2" charset="0"/>
                <a:ea typeface="Roboto" panose="02000000000000000000" pitchFamily="2" charset="0"/>
                <a:cs typeface="Roboto" panose="02000000000000000000" pitchFamily="2" charset="0"/>
              </a:rPr>
              <a:t>ère</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évaluation en cours de stage, de préférence à la moitié du stage, pour permettre à l’autorité territoriale d’apprécier ses aptitudes professionnelles et de mettre en œuvre des mesures adaptées en cas de dysfonctionnements ; </a:t>
            </a: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d’une 2</a:t>
            </a:r>
            <a:r>
              <a:rPr lang="fr-FR" sz="1400" baseline="30000" dirty="0">
                <a:solidFill>
                  <a:srgbClr val="0099FF"/>
                </a:solidFill>
                <a:latin typeface="Roboto" panose="02000000000000000000" pitchFamily="2" charset="0"/>
                <a:ea typeface="Roboto" panose="02000000000000000000" pitchFamily="2" charset="0"/>
                <a:cs typeface="Roboto" panose="02000000000000000000" pitchFamily="2" charset="0"/>
              </a:rPr>
              <a:t>ème</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évaluation en fin de stage afin que l’autorité se prononce sur la titularisation.</a:t>
            </a: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just"/>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3547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BF202CF-1416-0466-85C3-6A67AFD30C1D}"/>
              </a:ext>
            </a:extLst>
          </p:cNvPr>
          <p:cNvSpPr>
            <a:spLocks noGrp="1"/>
          </p:cNvSpPr>
          <p:nvPr>
            <p:ph type="sldNum" sz="quarter" idx="12"/>
          </p:nvPr>
        </p:nvSpPr>
        <p:spPr/>
        <p:txBody>
          <a:bodyPr/>
          <a:lstStyle/>
          <a:p>
            <a:fld id="{F526B8BA-9929-4C0B-8650-E1954C5C1083}" type="slidenum">
              <a:rPr lang="fr-FR" smtClean="0"/>
              <a:t>41</a:t>
            </a:fld>
            <a:endParaRPr lang="fr-FR"/>
          </a:p>
        </p:txBody>
      </p:sp>
      <p:graphicFrame>
        <p:nvGraphicFramePr>
          <p:cNvPr id="4" name="Diagramme 3">
            <a:extLst>
              <a:ext uri="{FF2B5EF4-FFF2-40B4-BE49-F238E27FC236}">
                <a16:creationId xmlns:a16="http://schemas.microsoft.com/office/drawing/2014/main" id="{933D45A0-DF51-ED16-1C10-09FA71952869}"/>
              </a:ext>
            </a:extLst>
          </p:cNvPr>
          <p:cNvGraphicFramePr/>
          <p:nvPr>
            <p:extLst>
              <p:ext uri="{D42A27DB-BD31-4B8C-83A1-F6EECF244321}">
                <p14:modId xmlns:p14="http://schemas.microsoft.com/office/powerpoint/2010/main" val="4168629402"/>
              </p:ext>
            </p:extLst>
          </p:nvPr>
        </p:nvGraphicFramePr>
        <p:xfrm>
          <a:off x="1932315" y="508959"/>
          <a:ext cx="8126083" cy="5456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5949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FFF184-31F6-BD5F-0F12-748398D52FBF}"/>
              </a:ext>
            </a:extLst>
          </p:cNvPr>
          <p:cNvSpPr>
            <a:spLocks noGrp="1"/>
          </p:cNvSpPr>
          <p:nvPr>
            <p:ph type="sldNum" sz="quarter" idx="12"/>
          </p:nvPr>
        </p:nvSpPr>
        <p:spPr/>
        <p:txBody>
          <a:bodyPr/>
          <a:lstStyle/>
          <a:p>
            <a:fld id="{F526B8BA-9929-4C0B-8650-E1954C5C1083}" type="slidenum">
              <a:rPr lang="fr-FR" smtClean="0"/>
              <a:t>42</a:t>
            </a:fld>
            <a:endParaRPr lang="fr-FR"/>
          </a:p>
        </p:txBody>
      </p:sp>
      <p:sp>
        <p:nvSpPr>
          <p:cNvPr id="3" name="ZoneTexte 2">
            <a:extLst>
              <a:ext uri="{FF2B5EF4-FFF2-40B4-BE49-F238E27FC236}">
                <a16:creationId xmlns:a16="http://schemas.microsoft.com/office/drawing/2014/main" id="{999E2A06-741A-875F-EC42-92611A1419ED}"/>
              </a:ext>
            </a:extLst>
          </p:cNvPr>
          <p:cNvSpPr txBox="1"/>
          <p:nvPr/>
        </p:nvSpPr>
        <p:spPr>
          <a:xfrm>
            <a:off x="596662" y="319722"/>
            <a:ext cx="10643558" cy="5970865"/>
          </a:xfrm>
          <a:prstGeom prst="rect">
            <a:avLst/>
          </a:prstGeom>
          <a:noFill/>
        </p:spPr>
        <p:txBody>
          <a:bodyPr wrap="square" rtlCol="0">
            <a:spAutoFit/>
          </a:bodyPr>
          <a:lstStyle/>
          <a:p>
            <a:r>
              <a:rPr lang="fr-FR" b="1" u="sng" dirty="0">
                <a:solidFill>
                  <a:srgbClr val="0099FF"/>
                </a:solidFill>
                <a:latin typeface="Roboto" panose="02000000000000000000" pitchFamily="2" charset="0"/>
                <a:ea typeface="Roboto" panose="02000000000000000000" pitchFamily="2" charset="0"/>
                <a:cs typeface="Roboto" panose="02000000000000000000" pitchFamily="2" charset="0"/>
              </a:rPr>
              <a:t>La fin du stage </a:t>
            </a:r>
          </a:p>
          <a:p>
            <a:endParaRPr lang="fr-FR" sz="1400" dirty="0">
              <a:latin typeface="Roboto" panose="02000000000000000000" pitchFamily="2" charset="0"/>
              <a:ea typeface="Roboto" panose="02000000000000000000" pitchFamily="2" charset="0"/>
              <a:cs typeface="Roboto" panose="02000000000000000000" pitchFamily="2" charset="0"/>
            </a:endParaRPr>
          </a:p>
          <a:p>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Quelle que soit l’issue du stage, l’autorité doit prendre une décision au terme de cette période de stage. </a:t>
            </a:r>
          </a:p>
          <a:p>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342900" indent="-342900" algn="just">
              <a:buAutoNum type="arabicParenR"/>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La titularisation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l’agent est titularisé dans l’échelon du grade dans lequel il est classé lors de sa nomination stagiaire,</a:t>
            </a:r>
          </a:p>
          <a:p>
            <a:pPr marL="342900" indent="-342900" algn="just">
              <a:buAutoNum type="arabicParen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342900" indent="-342900" algn="just">
              <a:buAutoNum type="arabicParenR"/>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La prolongation de stage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elle s’applique lorsque le stage a été interrompu en raison de congés successifs de toute nature, (autres que le congés annuels). Une franchise de 36 jours est appliquée. Cette dernière correspond à 1/30eme de la durée du stage.</a:t>
            </a:r>
          </a:p>
          <a:p>
            <a:pPr marL="342900" indent="-342900" algn="just">
              <a:buAutoNum type="arabicParen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342900" indent="-342900" algn="just">
              <a:buAutoNum type="arabicParenR"/>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La prorogation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La prorogation est une période de stage supplémentaire que le stagiaire peut être amené à effectuer, lorsqu'il n'a pas fait la preuve de ses capacités professionnelles pendant le stage.</a:t>
            </a:r>
          </a:p>
          <a:p>
            <a:pPr algn="just"/>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L'autorité territoriale détermine la durée de la prorogation dans la limite de la durée maximale fixée par chaque statut particulier. </a:t>
            </a:r>
          </a:p>
          <a:p>
            <a:pPr marL="342900" indent="-342900" algn="just">
              <a:buAutoNum type="arabicParen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342900" indent="-342900" algn="just">
              <a:buAutoNum type="arabicParenR" startAt="4"/>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La démission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à l’initiative de l’agent)</a:t>
            </a: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elle peut intervenir à n’importe quel moment.</a:t>
            </a:r>
          </a:p>
          <a:p>
            <a:pPr marL="342900" indent="-342900" algn="just">
              <a:buAutoNum type="arabicParenR" startAt="4"/>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marL="342900" indent="-342900" algn="just">
              <a:buAutoNum type="arabicParenR" startAt="4"/>
            </a:pPr>
            <a:r>
              <a:rPr lang="fr-FR" sz="1400" u="sng" dirty="0">
                <a:solidFill>
                  <a:srgbClr val="0099FF"/>
                </a:solidFill>
                <a:latin typeface="Roboto" panose="02000000000000000000" pitchFamily="2" charset="0"/>
                <a:ea typeface="Roboto" panose="02000000000000000000" pitchFamily="2" charset="0"/>
                <a:cs typeface="Roboto" panose="02000000000000000000" pitchFamily="2" charset="0"/>
              </a:rPr>
              <a:t>Le refus de titularisation (en cours ou en fin de stage)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 </a:t>
            </a:r>
          </a:p>
          <a:p>
            <a:pPr algn="just"/>
            <a:r>
              <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rPr>
              <a:t>  		-     </a:t>
            </a: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L’insuffisance professionnelle,</a:t>
            </a:r>
          </a:p>
          <a:p>
            <a:pPr marL="2114550" lvl="4"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La faute disciplinaire,</a:t>
            </a:r>
          </a:p>
          <a:p>
            <a:pPr marL="2114550" lvl="4"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La perte des droits civiques</a:t>
            </a:r>
          </a:p>
          <a:p>
            <a:pPr marL="2114550" lvl="4"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La suppression d’emploi,</a:t>
            </a:r>
          </a:p>
          <a:p>
            <a:pPr marL="2114550" lvl="4"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L’inaptitude physique,</a:t>
            </a:r>
          </a:p>
          <a:p>
            <a:pPr marL="2114550" lvl="4" indent="-285750" algn="just">
              <a:buFontTx/>
              <a:buChar char="-"/>
            </a:pPr>
            <a:r>
              <a:rPr lang="fr-FR" sz="1400" dirty="0">
                <a:solidFill>
                  <a:srgbClr val="0099FF"/>
                </a:solidFill>
                <a:latin typeface="Roboto" panose="02000000000000000000" pitchFamily="2" charset="0"/>
                <a:ea typeface="Roboto" panose="02000000000000000000" pitchFamily="2" charset="0"/>
                <a:cs typeface="Roboto" panose="02000000000000000000" pitchFamily="2" charset="0"/>
              </a:rPr>
              <a:t>L’abandon de poste</a:t>
            </a:r>
          </a:p>
          <a:p>
            <a:pPr marL="2114550" lvl="4" indent="-285750" algn="just">
              <a:buFontTx/>
              <a:buChar char="-"/>
            </a:pPr>
            <a:endParaRPr lang="fr-FR" sz="1400" dirty="0">
              <a:solidFill>
                <a:srgbClr val="0099FF"/>
              </a:solidFill>
              <a:latin typeface="Roboto" panose="02000000000000000000" pitchFamily="2" charset="0"/>
              <a:ea typeface="Roboto" panose="02000000000000000000" pitchFamily="2" charset="0"/>
              <a:cs typeface="Roboto" panose="02000000000000000000" pitchFamily="2" charset="0"/>
            </a:endParaRPr>
          </a:p>
          <a:p>
            <a:pPr algn="ctr"/>
            <a:r>
              <a:rPr lang="fr-FR" sz="1400" dirty="0">
                <a:solidFill>
                  <a:srgbClr val="FF0000"/>
                </a:solidFill>
                <a:latin typeface="Roboto" panose="02000000000000000000" pitchFamily="2" charset="0"/>
                <a:ea typeface="Roboto" panose="02000000000000000000" pitchFamily="2" charset="0"/>
                <a:cs typeface="Roboto" panose="02000000000000000000" pitchFamily="2" charset="0"/>
              </a:rPr>
              <a:t>En cas de refus de titularisation, la fiche d’évaluation de stage ainsi qu’un rapport détaillé devra être adressée au CDG, à l’attention de Monsieur le Président de la Commission Administrative Paritaire, </a:t>
            </a:r>
            <a:r>
              <a:rPr lang="fr-FR" sz="1400" u="sng" dirty="0">
                <a:solidFill>
                  <a:srgbClr val="FF0000"/>
                </a:solidFill>
                <a:latin typeface="Roboto" panose="02000000000000000000" pitchFamily="2" charset="0"/>
                <a:ea typeface="Roboto" panose="02000000000000000000" pitchFamily="2" charset="0"/>
                <a:cs typeface="Roboto" panose="02000000000000000000" pitchFamily="2" charset="0"/>
              </a:rPr>
              <a:t>au moins 3 mois avant la fin de la période de stage</a:t>
            </a:r>
            <a:r>
              <a:rPr lang="fr-FR" sz="1400" dirty="0">
                <a:solidFill>
                  <a:srgbClr val="FF0000"/>
                </a:solidFill>
                <a:latin typeface="Roboto" panose="02000000000000000000" pitchFamily="2" charset="0"/>
                <a:ea typeface="Roboto" panose="02000000000000000000" pitchFamily="2" charset="0"/>
                <a:cs typeface="Roboto" panose="02000000000000000000" pitchFamily="2" charset="0"/>
              </a:rPr>
              <a:t>.</a:t>
            </a:r>
          </a:p>
          <a:p>
            <a:pPr algn="ctr"/>
            <a:endParaRPr lang="fr-FR" sz="1400" b="1" dirty="0">
              <a:solidFill>
                <a:srgbClr val="0099FF"/>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68032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4A0430F-A824-2330-E777-8D54287775C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D16D64A-ADE5-70A8-93BE-8CE1AA72B9AA}"/>
              </a:ext>
            </a:extLst>
          </p:cNvPr>
          <p:cNvSpPr txBox="1"/>
          <p:nvPr/>
        </p:nvSpPr>
        <p:spPr>
          <a:xfrm>
            <a:off x="1181100" y="3042393"/>
            <a:ext cx="9829800" cy="13258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kern="1200" dirty="0">
                <a:solidFill>
                  <a:srgbClr val="0099FF"/>
                </a:solidFill>
                <a:latin typeface="Roboto" panose="02000000000000000000" pitchFamily="2" charset="0"/>
                <a:ea typeface="Roboto" panose="02000000000000000000" pitchFamily="2" charset="0"/>
                <a:cs typeface="Roboto" panose="02000000000000000000" pitchFamily="2" charset="0"/>
              </a:rPr>
              <a:t>Merci pour </a:t>
            </a:r>
            <a:r>
              <a:rPr lang="en-US" sz="3600" b="1" kern="1200" dirty="0" err="1">
                <a:solidFill>
                  <a:srgbClr val="0099FF"/>
                </a:solidFill>
                <a:latin typeface="Roboto" panose="02000000000000000000" pitchFamily="2" charset="0"/>
                <a:ea typeface="Roboto" panose="02000000000000000000" pitchFamily="2" charset="0"/>
                <a:cs typeface="Roboto" panose="02000000000000000000" pitchFamily="2" charset="0"/>
              </a:rPr>
              <a:t>votre</a:t>
            </a:r>
            <a:r>
              <a:rPr lang="en-US" sz="3600" b="1" kern="1200" dirty="0">
                <a:solidFill>
                  <a:srgbClr val="0099FF"/>
                </a:solidFill>
                <a:latin typeface="Roboto" panose="02000000000000000000" pitchFamily="2" charset="0"/>
                <a:ea typeface="Roboto" panose="02000000000000000000" pitchFamily="2" charset="0"/>
                <a:cs typeface="Roboto" panose="02000000000000000000" pitchFamily="2" charset="0"/>
              </a:rPr>
              <a:t> attention !</a:t>
            </a:r>
          </a:p>
          <a:p>
            <a:pPr algn="ctr">
              <a:lnSpc>
                <a:spcPct val="90000"/>
              </a:lnSpc>
              <a:spcBef>
                <a:spcPct val="0"/>
              </a:spcBef>
              <a:spcAft>
                <a:spcPts val="600"/>
              </a:spcAft>
            </a:pPr>
            <a:endParaRPr lang="en-US" sz="3600" kern="1200" dirty="0">
              <a:solidFill>
                <a:schemeClr val="tx2"/>
              </a:solidFill>
              <a:latin typeface="+mj-lt"/>
              <a:ea typeface="+mj-ea"/>
              <a:cs typeface="+mj-cs"/>
            </a:endParaRPr>
          </a:p>
        </p:txBody>
      </p:sp>
      <p:pic>
        <p:nvPicPr>
          <p:cNvPr id="7" name="Image 6">
            <a:extLst>
              <a:ext uri="{FF2B5EF4-FFF2-40B4-BE49-F238E27FC236}">
                <a16:creationId xmlns:a16="http://schemas.microsoft.com/office/drawing/2014/main" id="{DDE481D3-7950-287C-8629-E1DCEEE736CD}"/>
              </a:ext>
            </a:extLst>
          </p:cNvPr>
          <p:cNvPicPr>
            <a:picLocks noChangeAspect="1"/>
          </p:cNvPicPr>
          <p:nvPr/>
        </p:nvPicPr>
        <p:blipFill>
          <a:blip r:embed="rId3"/>
          <a:stretch>
            <a:fillRect/>
          </a:stretch>
        </p:blipFill>
        <p:spPr>
          <a:xfrm>
            <a:off x="209448" y="198182"/>
            <a:ext cx="4954693" cy="2291546"/>
          </a:xfrm>
          <a:prstGeom prst="rect">
            <a:avLst/>
          </a:prstGeom>
        </p:spPr>
      </p:pic>
      <p:sp>
        <p:nvSpPr>
          <p:cNvPr id="3" name="ZoneTexte 2">
            <a:extLst>
              <a:ext uri="{FF2B5EF4-FFF2-40B4-BE49-F238E27FC236}">
                <a16:creationId xmlns:a16="http://schemas.microsoft.com/office/drawing/2014/main" id="{A7E08D6C-9A15-A3AA-1AA4-348E450E57C7}"/>
              </a:ext>
            </a:extLst>
          </p:cNvPr>
          <p:cNvSpPr txBox="1"/>
          <p:nvPr/>
        </p:nvSpPr>
        <p:spPr>
          <a:xfrm>
            <a:off x="6980207" y="4406751"/>
            <a:ext cx="4561936" cy="1683498"/>
          </a:xfrm>
          <a:prstGeom prst="rect">
            <a:avLst/>
          </a:prstGeom>
        </p:spPr>
        <p:txBody>
          <a:bodyPr vert="horz" lIns="91440" tIns="45720" rIns="91440" bIns="45720" rtlCol="0" anchor="ctr">
            <a:normAutofit/>
          </a:bodyPr>
          <a:lstStyle/>
          <a:p>
            <a:pPr algn="ctr">
              <a:lnSpc>
                <a:spcPct val="90000"/>
              </a:lnSpc>
              <a:spcAft>
                <a:spcPts val="600"/>
              </a:spcAft>
            </a:pPr>
            <a:r>
              <a:rPr lang="en-US" b="1" dirty="0">
                <a:solidFill>
                  <a:srgbClr val="0099FF"/>
                </a:solidFill>
              </a:rPr>
              <a:t>Laëtitia AUBRIOT et Christelle GAUVAIN</a:t>
            </a:r>
          </a:p>
          <a:p>
            <a:pPr algn="ctr">
              <a:lnSpc>
                <a:spcPct val="90000"/>
              </a:lnSpc>
              <a:spcAft>
                <a:spcPts val="600"/>
              </a:spcAft>
            </a:pPr>
            <a:r>
              <a:rPr lang="en-US" b="1" dirty="0">
                <a:solidFill>
                  <a:srgbClr val="0099FF"/>
                </a:solidFill>
              </a:rPr>
              <a:t>cdg52@cdg52.fr</a:t>
            </a:r>
          </a:p>
          <a:p>
            <a:pPr algn="ctr">
              <a:lnSpc>
                <a:spcPct val="90000"/>
              </a:lnSpc>
              <a:spcAft>
                <a:spcPts val="600"/>
              </a:spcAft>
            </a:pPr>
            <a:r>
              <a:rPr lang="en-US" b="1" dirty="0">
                <a:solidFill>
                  <a:srgbClr val="0099FF"/>
                </a:solidFill>
              </a:rPr>
              <a:t>03.25.35.33.20</a:t>
            </a:r>
          </a:p>
        </p:txBody>
      </p:sp>
      <p:sp>
        <p:nvSpPr>
          <p:cNvPr id="8" name="Espace réservé du numéro de diapositive 7">
            <a:extLst>
              <a:ext uri="{FF2B5EF4-FFF2-40B4-BE49-F238E27FC236}">
                <a16:creationId xmlns:a16="http://schemas.microsoft.com/office/drawing/2014/main" id="{CD33C2B7-CE4C-DAF8-6800-AC1B80C3B14A}"/>
              </a:ext>
            </a:extLst>
          </p:cNvPr>
          <p:cNvSpPr>
            <a:spLocks noGrp="1"/>
          </p:cNvSpPr>
          <p:nvPr>
            <p:ph type="sldNum" sz="quarter" idx="12"/>
          </p:nvPr>
        </p:nvSpPr>
        <p:spPr/>
        <p:txBody>
          <a:bodyPr vert="horz" lIns="91440" tIns="45720" rIns="91440" bIns="45720" rtlCol="0" anchor="ctr">
            <a:normAutofit/>
          </a:bodyPr>
          <a:lstStyle/>
          <a:p>
            <a:pPr>
              <a:spcAft>
                <a:spcPts val="600"/>
              </a:spcAft>
            </a:pPr>
            <a:fld id="{F526B8BA-9929-4C0B-8650-E1954C5C1083}" type="slidenum">
              <a:rPr lang="en-US" smtClean="0"/>
              <a:pPr>
                <a:spcAft>
                  <a:spcPts val="600"/>
                </a:spcAft>
              </a:pPr>
              <a:t>43</a:t>
            </a:fld>
            <a:endParaRPr lang="en-US"/>
          </a:p>
        </p:txBody>
      </p:sp>
    </p:spTree>
    <p:extLst>
      <p:ext uri="{BB962C8B-B14F-4D97-AF65-F5344CB8AC3E}">
        <p14:creationId xmlns:p14="http://schemas.microsoft.com/office/powerpoint/2010/main" val="101374439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2521</TotalTime>
  <Words>2640</Words>
  <Application>Microsoft Office PowerPoint</Application>
  <PresentationFormat>Grand écran</PresentationFormat>
  <Paragraphs>351</Paragraphs>
  <Slides>43</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43</vt:i4>
      </vt:variant>
    </vt:vector>
  </HeadingPairs>
  <TitlesOfParts>
    <vt:vector size="54" baseType="lpstr">
      <vt:lpstr>Arial</vt:lpstr>
      <vt:lpstr>Barlow Condensed</vt:lpstr>
      <vt:lpstr>Calibri</vt:lpstr>
      <vt:lpstr>Calibri Light</vt:lpstr>
      <vt:lpstr>Roboto</vt:lpstr>
      <vt:lpstr>Roboto </vt:lpstr>
      <vt:lpstr>Tahoma</vt:lpstr>
      <vt:lpstr>Times New Roman</vt:lpstr>
      <vt:lpstr>Wingdings</vt:lpstr>
      <vt:lpstr>Wingdings 3</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Aurélie DELAITRE</dc:creator>
  <cp:lastModifiedBy>Christelle GAUVAIN</cp:lastModifiedBy>
  <cp:revision>131</cp:revision>
  <cp:lastPrinted>2024-10-08T08:59:26Z</cp:lastPrinted>
  <dcterms:created xsi:type="dcterms:W3CDTF">2024-02-05T15:47:16Z</dcterms:created>
  <dcterms:modified xsi:type="dcterms:W3CDTF">2024-10-08T09:29:36Z</dcterms:modified>
</cp:coreProperties>
</file>