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6" r:id="rId12"/>
    <p:sldId id="277" r:id="rId13"/>
    <p:sldId id="278" r:id="rId14"/>
    <p:sldId id="280" r:id="rId15"/>
    <p:sldId id="275" r:id="rId16"/>
    <p:sldId id="267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8FD99CC-CA15-4B9A-A384-9D21E36EEF11}">
          <p14:sldIdLst>
            <p14:sldId id="256"/>
            <p14:sldId id="257"/>
            <p14:sldId id="259"/>
            <p14:sldId id="268"/>
            <p14:sldId id="269"/>
            <p14:sldId id="270"/>
            <p14:sldId id="271"/>
            <p14:sldId id="272"/>
            <p14:sldId id="273"/>
            <p14:sldId id="274"/>
            <p14:sldId id="276"/>
            <p14:sldId id="277"/>
            <p14:sldId id="278"/>
            <p14:sldId id="280"/>
            <p14:sldId id="275"/>
            <p14:sldId id="267"/>
          </p14:sldIdLst>
        </p14:section>
        <p14:section name="Section sans titre" id="{1DC7E12A-D150-4BC5-8126-C36B8480D12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92189"/>
    <a:srgbClr val="99CC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1756F-E500-BDFD-4400-64311DC5A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9CB21E-B5E2-AF56-625F-AC01B98A7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C38037-7D30-27A5-EEFA-FD048C5F4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50AAB-7FCE-ACF7-4821-536FCEE2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3FABA-32F4-16D1-C3DA-6BB7F367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65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2D1B6C-7593-B1B1-0189-0CDBB761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3FD8C2-3C0B-063B-2EFA-E5377E729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290818-E079-6A3F-C39F-AD085D0E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0CF00D-CF7B-B4C1-9946-6FD9989F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05412-8052-4C01-C56C-A541AFFC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475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8936D-E94D-49FD-91C0-12F8627A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B467A0-8AFF-A176-87C8-6F1F91C9B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206646-814E-6B36-E788-04849926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7B5B71-B155-C3A5-30F6-16E2E1C28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10C55C-E087-2F90-E7BE-54130600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9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51FDB5-CCCB-CBB9-E0C6-A8899C919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0B196D-1331-9F1C-C043-A6A9B504B2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699AAA-7BDB-6B2F-C29C-A46CCE622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D862D4-B712-8F59-4379-55BE4514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5085FD-AA7F-A231-F6C7-795D9687B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DAB0AD-92F2-F2BA-6C44-91FB24D43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67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3C0FAB-2536-A219-B0DD-6F0A84C5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113343-C202-B5F4-E7E6-D886AC1A1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048FBC-BB70-D700-D38D-0A417D1ED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496AC0-1A23-C472-BF3E-9F5CF3C7D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B5F06C-E65B-1220-5D1E-21B859885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47334E0-50E4-534D-901C-B51A7F650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0A39BB-AAD6-1620-D230-02B22D7F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E8B3A1E-91BB-FC78-1A79-F2C1CF5E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28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A8DB6-7EA3-E8B8-C4C1-57B63846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ED40E4-96F1-9AE6-19A5-D76D0BE85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C205553-0AFD-C00D-BE0E-775A17889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0857595-4780-7EFD-9CE4-FABD8D4B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32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828BE66-A3A2-4FC5-35DC-65255C41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9B1AEF7-38A6-C2CA-F9CC-D708B9BF9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8EF20F-0E49-F87F-0A33-165161C39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758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8E1F0-4B35-3052-2A34-55E107A3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ABFF58-8638-E875-3208-0E67AB73C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24714E-A935-6396-A8A8-D40D47CF0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CB7620-C5CE-2DBE-152C-BA9911F85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90AE67-F8EE-7FA0-9BA0-D528188C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B8A0B0-C328-8762-82B5-64B36F97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0920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CF5B9-FAF3-4EDC-CFA0-F27ACB922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1EC80CC-B863-B457-FA3B-FFA2D0DEF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F21C0C-F103-3D54-43C6-D7BDCB1F3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FEEFB9-2DEE-70BB-D2FD-A6CF77309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33F0FF-2118-00C5-33B7-E9A90877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73D87E-7362-3DBE-4607-314E8857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30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3030E-C677-82C6-8DE0-3F6DBA8B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D65F24-BA44-1141-D24B-9AF6239BC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84B2B0-FA45-FC53-01C7-598E7F1B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1EE4DC-3340-94E4-06DF-7D981DE70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619472-38B6-61BB-18AA-931D3B33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90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BC310F3-22A7-B668-A073-9B2A90A6D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22B6B2-B81C-A583-F005-BEA396055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A85B58-300F-7521-C5BE-96A78AF1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4963A3-BE42-ABD1-9AB2-C59C821E5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E302B6-2FFA-7DC9-F500-AE6A66414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33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0CE6C8-C80D-F5C8-FF16-D7E0DFB6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A652D4-5226-57D9-1AD4-3D44BD7CF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5E2D7-8B19-3266-D5F5-25B8400FC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B8C29-AC35-4326-ABCB-582F2B91276A}" type="datetimeFigureOut">
              <a:rPr lang="fr-FR" smtClean="0"/>
              <a:t>09/10/2024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544121-918D-97F9-722A-2CF12054B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B33291-6F6F-7864-357C-858079963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6B8BA-9929-4C0B-8650-E1954C5C10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36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72AE17CF-E6BC-F2F8-126A-524CCFAD0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5757" cy="149473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CDEBA64-C4E9-5FED-6F79-199E20128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981" y="1638297"/>
            <a:ext cx="10515600" cy="1325563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0099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 revalorisation du métier</a:t>
            </a:r>
            <a:br>
              <a:rPr lang="fr-FR" dirty="0">
                <a:solidFill>
                  <a:srgbClr val="0099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fr-FR" dirty="0">
                <a:solidFill>
                  <a:srgbClr val="0099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secrétaire de mairie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6EAF16C-9C52-3734-DBC4-55B522B9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482" y="4073651"/>
            <a:ext cx="10515600" cy="22098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>
                <a:solidFill>
                  <a:srgbClr val="0099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Rendez-vous thématique 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0099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OCTOBRE 2024</a:t>
            </a:r>
          </a:p>
        </p:txBody>
      </p:sp>
    </p:spTree>
    <p:extLst>
      <p:ext uri="{BB962C8B-B14F-4D97-AF65-F5344CB8AC3E}">
        <p14:creationId xmlns:p14="http://schemas.microsoft.com/office/powerpoint/2010/main" val="104510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fr-FR" sz="4000" u="sng" dirty="0">
                <a:solidFill>
                  <a:srgbClr val="0099FF"/>
                </a:solidFill>
                <a:latin typeface="Roboto" panose="02000000000000000000" pitchFamily="2" charset="0"/>
              </a:rPr>
              <a:t>SOMMAIRE</a:t>
            </a:r>
          </a:p>
        </p:txBody>
      </p:sp>
      <p:sp>
        <p:nvSpPr>
          <p:cNvPr id="11" name="Espace réservé du contenu 6">
            <a:extLst>
              <a:ext uri="{FF2B5EF4-FFF2-40B4-BE49-F238E27FC236}">
                <a16:creationId xmlns:a16="http://schemas.microsoft.com/office/drawing/2014/main" id="{5911529B-82A1-E8D1-D743-AD32EA175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Le champ d’application de la réforme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L’obligation de nommer un SGM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L’interdiction de recruter un agent de catégorie C à compter du 1</a:t>
            </a:r>
            <a:r>
              <a:rPr lang="fr-FR" sz="2000" baseline="30000" dirty="0">
                <a:solidFill>
                  <a:srgbClr val="0099FF"/>
                </a:solidFill>
              </a:rPr>
              <a:t>er</a:t>
            </a:r>
            <a:r>
              <a:rPr lang="fr-FR" sz="2000" dirty="0">
                <a:solidFill>
                  <a:srgbClr val="0099FF"/>
                </a:solidFill>
              </a:rPr>
              <a:t> janvier 2028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Le plan de requalification temporaire (promotion interne)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Le dispositif pérenne de formation-promotion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Les formations obligatoires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L’accélérateur de carrière</a:t>
            </a:r>
          </a:p>
          <a:p>
            <a:pPr marL="514350" indent="-514350">
              <a:buAutoNum type="arabicPeriod"/>
            </a:pPr>
            <a:r>
              <a:rPr lang="fr-FR" sz="2000" dirty="0">
                <a:solidFill>
                  <a:srgbClr val="0099FF"/>
                </a:solidFill>
              </a:rPr>
              <a:t>Les autres dispositions</a:t>
            </a:r>
          </a:p>
          <a:p>
            <a:pPr marL="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marL="514350" indent="-514350">
              <a:buAutoNum type="arabicPeriod"/>
            </a:pPr>
            <a:endParaRPr lang="fr-FR" sz="2000" dirty="0"/>
          </a:p>
          <a:p>
            <a:pPr marL="514350" indent="-514350">
              <a:buAutoNum type="arabicPeriod"/>
            </a:pPr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fr-FR" sz="2400" b="1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spcAft>
                <a:spcPts val="600"/>
              </a:spcAft>
            </a:pPr>
            <a:endParaRPr lang="fr-FR" sz="2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spcAft>
                <a:spcPts val="600"/>
              </a:spcAft>
            </a:pPr>
            <a:endParaRPr lang="fr-FR" sz="2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spcAft>
                <a:spcPts val="600"/>
              </a:spcAft>
            </a:pPr>
            <a:endParaRPr lang="fr-FR" sz="2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8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1. Le Champ d’application de la réforme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911529B-82A1-E8D1-D743-AD32EA175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423" y="1825625"/>
            <a:ext cx="11214847" cy="4667250"/>
          </a:xfrm>
        </p:spPr>
        <p:txBody>
          <a:bodyPr>
            <a:normAutofit fontScale="92500"/>
          </a:bodyPr>
          <a:lstStyle/>
          <a:p>
            <a:pPr marL="457200" lvl="1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Elle a vocation à bénéficier à tous les secrétaires généraux de mairie, </a:t>
            </a:r>
            <a:r>
              <a:rPr lang="fr-FR" sz="2800" b="1" dirty="0">
                <a:solidFill>
                  <a:srgbClr val="0099FF"/>
                </a:solidFill>
              </a:rPr>
              <a:t>quelle que soit leur autorité d’emploi </a:t>
            </a:r>
            <a:r>
              <a:rPr lang="fr-FR" sz="2800" dirty="0">
                <a:solidFill>
                  <a:srgbClr val="0099FF"/>
                </a:solidFill>
              </a:rPr>
              <a:t>:</a:t>
            </a:r>
          </a:p>
          <a:p>
            <a:pPr marL="800100" lvl="2" indent="-342900" algn="just"/>
            <a:r>
              <a:rPr lang="fr-FR" sz="2400" dirty="0">
                <a:solidFill>
                  <a:srgbClr val="0099FF"/>
                </a:solidFill>
              </a:rPr>
              <a:t>Service commun de secrétariat de mairie porté par un EPCI</a:t>
            </a:r>
          </a:p>
          <a:p>
            <a:pPr marL="800100" lvl="2" indent="-342900" algn="just"/>
            <a:r>
              <a:rPr lang="fr-FR" sz="2400" dirty="0">
                <a:solidFill>
                  <a:srgbClr val="0099FF"/>
                </a:solidFill>
              </a:rPr>
              <a:t>Syndicat mixte ayant pour objet la mutualisation d’agents pour ces missions</a:t>
            </a:r>
          </a:p>
          <a:p>
            <a:pPr marL="800100" lvl="2" indent="-342900" algn="just"/>
            <a:r>
              <a:rPr lang="fr-FR" sz="2400" dirty="0">
                <a:solidFill>
                  <a:srgbClr val="0099FF"/>
                </a:solidFill>
              </a:rPr>
              <a:t>CDG mettant à disposition des agents auprès des communes pour ces fonctions</a:t>
            </a:r>
          </a:p>
          <a:p>
            <a:pPr marL="457200" lvl="1" indent="-457200" algn="just">
              <a:buFontTx/>
              <a:buChar char="-"/>
            </a:pPr>
            <a:endParaRPr lang="fr-FR" sz="2800" dirty="0">
              <a:solidFill>
                <a:srgbClr val="0099FF"/>
              </a:solidFill>
            </a:endParaRPr>
          </a:p>
          <a:p>
            <a:pPr marL="457200" lvl="1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Les dispositions </a:t>
            </a:r>
            <a:r>
              <a:rPr lang="fr-FR" sz="2800" b="1" dirty="0">
                <a:solidFill>
                  <a:srgbClr val="0099FF"/>
                </a:solidFill>
              </a:rPr>
              <a:t>ne sont pas applicables </a:t>
            </a:r>
            <a:r>
              <a:rPr lang="fr-FR" sz="2800" dirty="0">
                <a:solidFill>
                  <a:srgbClr val="0099FF"/>
                </a:solidFill>
              </a:rPr>
              <a:t>aux agents de catégorie C relevant du 1</a:t>
            </a:r>
            <a:r>
              <a:rPr lang="fr-FR" sz="2800" baseline="30000" dirty="0">
                <a:solidFill>
                  <a:srgbClr val="0099FF"/>
                </a:solidFill>
              </a:rPr>
              <a:t>er</a:t>
            </a:r>
            <a:r>
              <a:rPr lang="fr-FR" sz="2800" dirty="0">
                <a:solidFill>
                  <a:srgbClr val="0099FF"/>
                </a:solidFill>
              </a:rPr>
              <a:t> grade (échelle C1 – Adjoint administratif)</a:t>
            </a:r>
          </a:p>
          <a:p>
            <a:pPr marL="457200" lvl="1" indent="-457200" algn="just">
              <a:buFontTx/>
              <a:buChar char="-"/>
            </a:pPr>
            <a:endParaRPr lang="fr-FR" sz="2800" dirty="0">
              <a:solidFill>
                <a:srgbClr val="0099FF"/>
              </a:solidFill>
            </a:endParaRPr>
          </a:p>
          <a:p>
            <a:pPr marL="457200" lvl="1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Les agents contractuels ne peuvent pas bénéficier des dispositions de requalification par la promotion interne</a:t>
            </a:r>
            <a:endParaRPr lang="fr-FR" dirty="0">
              <a:solidFill>
                <a:srgbClr val="0921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4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2. L’obligation de nommer un SGM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911529B-82A1-E8D1-D743-AD32EA175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423" y="1825625"/>
            <a:ext cx="11214847" cy="4667250"/>
          </a:xfrm>
        </p:spPr>
        <p:txBody>
          <a:bodyPr>
            <a:normAutofit/>
          </a:bodyPr>
          <a:lstStyle/>
          <a:p>
            <a:pPr marL="457200" lvl="1" indent="-457200" algn="just">
              <a:buFontTx/>
              <a:buChar char="-"/>
            </a:pPr>
            <a:r>
              <a:rPr lang="fr-FR" sz="2800" b="1" dirty="0">
                <a:solidFill>
                  <a:srgbClr val="0099FF"/>
                </a:solidFill>
              </a:rPr>
              <a:t>Un seul agent </a:t>
            </a:r>
            <a:r>
              <a:rPr lang="fr-FR" sz="2800" dirty="0">
                <a:solidFill>
                  <a:srgbClr val="0099FF"/>
                </a:solidFill>
              </a:rPr>
              <a:t>SGM dans la commune : désignation par arrêté (pour les fonctionnaires et les contractuels)</a:t>
            </a:r>
          </a:p>
          <a:p>
            <a:pPr marL="0" lvl="1" indent="0" algn="just">
              <a:buNone/>
            </a:pPr>
            <a:endParaRPr lang="fr-FR" sz="2800" dirty="0">
              <a:solidFill>
                <a:srgbClr val="0099FF"/>
              </a:solidFill>
            </a:endParaRPr>
          </a:p>
          <a:p>
            <a:pPr marL="457200" lvl="1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Cas où 2 agents exercent les fonctions :</a:t>
            </a:r>
          </a:p>
          <a:p>
            <a:pPr marL="457200" lvl="2" indent="0" algn="just">
              <a:buNone/>
            </a:pPr>
            <a:r>
              <a:rPr lang="fr-FR" sz="2400" dirty="0">
                <a:solidFill>
                  <a:srgbClr val="0099FF"/>
                </a:solidFill>
              </a:rPr>
              <a:t>Possible si :</a:t>
            </a:r>
          </a:p>
          <a:p>
            <a:pPr marL="457200" lvl="2" indent="0" algn="just">
              <a:buNone/>
            </a:pPr>
            <a:r>
              <a:rPr lang="fr-FR" sz="2400" dirty="0">
                <a:solidFill>
                  <a:srgbClr val="0099FF"/>
                </a:solidFill>
              </a:rPr>
              <a:t>	* agents à temps non complet</a:t>
            </a:r>
          </a:p>
          <a:p>
            <a:pPr marL="457200" lvl="2" indent="0" algn="just">
              <a:buNone/>
            </a:pPr>
            <a:r>
              <a:rPr lang="fr-FR" sz="2400" dirty="0">
                <a:solidFill>
                  <a:srgbClr val="0099FF"/>
                </a:solidFill>
              </a:rPr>
              <a:t>	* exercent alternativement les fonctions</a:t>
            </a:r>
          </a:p>
          <a:p>
            <a:pPr marL="457200" lvl="1" indent="-457200" algn="just">
              <a:buFontTx/>
              <a:buChar char="-"/>
            </a:pPr>
            <a:endParaRPr lang="fr-FR" sz="2800" dirty="0">
              <a:solidFill>
                <a:srgbClr val="0099FF"/>
              </a:solidFill>
            </a:endParaRPr>
          </a:p>
          <a:p>
            <a:pPr marL="457200" lvl="1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Impossible de confier la mission à deux agents en même temps</a:t>
            </a:r>
          </a:p>
        </p:txBody>
      </p:sp>
    </p:spTree>
    <p:extLst>
      <p:ext uri="{BB962C8B-B14F-4D97-AF65-F5344CB8AC3E}">
        <p14:creationId xmlns:p14="http://schemas.microsoft.com/office/powerpoint/2010/main" val="88697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3. L’interdiction de recruter un agent de catégorie C à compter du 1</a:t>
            </a:r>
            <a:r>
              <a:rPr lang="fr-FR" u="sng" baseline="30000" dirty="0">
                <a:solidFill>
                  <a:srgbClr val="0099FF"/>
                </a:solidFill>
              </a:rPr>
              <a:t>er</a:t>
            </a:r>
            <a:r>
              <a:rPr lang="fr-FR" u="sng" dirty="0">
                <a:solidFill>
                  <a:srgbClr val="0099FF"/>
                </a:solidFill>
              </a:rPr>
              <a:t> janvier 2028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EA70342-DB06-E7DA-907E-6DCAC21C16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976036"/>
              </p:ext>
            </p:extLst>
          </p:nvPr>
        </p:nvGraphicFramePr>
        <p:xfrm>
          <a:off x="959225" y="1825626"/>
          <a:ext cx="10174940" cy="4667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6188">
                  <a:extLst>
                    <a:ext uri="{9D8B030D-6E8A-4147-A177-3AD203B41FA5}">
                      <a16:colId xmlns:a16="http://schemas.microsoft.com/office/drawing/2014/main" val="2241099378"/>
                    </a:ext>
                  </a:extLst>
                </a:gridCol>
                <a:gridCol w="2136546">
                  <a:extLst>
                    <a:ext uri="{9D8B030D-6E8A-4147-A177-3AD203B41FA5}">
                      <a16:colId xmlns:a16="http://schemas.microsoft.com/office/drawing/2014/main" val="4162104358"/>
                    </a:ext>
                  </a:extLst>
                </a:gridCol>
                <a:gridCol w="2092830">
                  <a:extLst>
                    <a:ext uri="{9D8B030D-6E8A-4147-A177-3AD203B41FA5}">
                      <a16:colId xmlns:a16="http://schemas.microsoft.com/office/drawing/2014/main" val="810374492"/>
                    </a:ext>
                  </a:extLst>
                </a:gridCol>
                <a:gridCol w="2130942">
                  <a:extLst>
                    <a:ext uri="{9D8B030D-6E8A-4147-A177-3AD203B41FA5}">
                      <a16:colId xmlns:a16="http://schemas.microsoft.com/office/drawing/2014/main" val="1447185729"/>
                    </a:ext>
                  </a:extLst>
                </a:gridCol>
                <a:gridCol w="2098434">
                  <a:extLst>
                    <a:ext uri="{9D8B030D-6E8A-4147-A177-3AD203B41FA5}">
                      <a16:colId xmlns:a16="http://schemas.microsoft.com/office/drawing/2014/main" val="3728284341"/>
                    </a:ext>
                  </a:extLst>
                </a:gridCol>
              </a:tblGrid>
              <a:tr h="453581">
                <a:tc>
                  <a:txBody>
                    <a:bodyPr/>
                    <a:lstStyle/>
                    <a:p>
                      <a:pPr fontAlgn="base"/>
                      <a:r>
                        <a:rPr lang="fr-FR" sz="1100">
                          <a:effectLst/>
                        </a:rPr>
                        <a:t> 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ts val="1250"/>
                        </a:lnSpc>
                        <a:spcBef>
                          <a:spcPts val="1320"/>
                        </a:spcBef>
                        <a:spcAft>
                          <a:spcPts val="1295"/>
                        </a:spcAft>
                      </a:pPr>
                      <a:r>
                        <a:rPr lang="fr-FR" sz="1000">
                          <a:effectLst/>
                        </a:rPr>
                        <a:t>Avant le 1</a:t>
                      </a:r>
                      <a:r>
                        <a:rPr lang="fr-FR" sz="1000" baseline="30000">
                          <a:effectLst/>
                        </a:rPr>
                        <a:t>er</a:t>
                      </a:r>
                      <a:r>
                        <a:rPr lang="fr-FR" sz="1000">
                          <a:effectLst/>
                        </a:rPr>
                        <a:t> janvier 2028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03225" algn="ctr" fontAlgn="base">
                        <a:lnSpc>
                          <a:spcPts val="1250"/>
                        </a:lnSpc>
                        <a:spcBef>
                          <a:spcPts val="1320"/>
                        </a:spcBef>
                        <a:spcAft>
                          <a:spcPts val="1295"/>
                        </a:spcAft>
                      </a:pPr>
                      <a:r>
                        <a:rPr lang="fr-FR" sz="1000" dirty="0">
                          <a:effectLst/>
                        </a:rPr>
                        <a:t>Après le 1</a:t>
                      </a:r>
                      <a:r>
                        <a:rPr lang="fr-FR" sz="1000" baseline="30000" dirty="0">
                          <a:effectLst/>
                        </a:rPr>
                        <a:t>er</a:t>
                      </a:r>
                      <a:r>
                        <a:rPr lang="fr-FR" sz="1000" dirty="0">
                          <a:effectLst/>
                        </a:rPr>
                        <a:t> janvier 2028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80147"/>
                  </a:ext>
                </a:extLst>
              </a:tr>
              <a:tr h="75753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45"/>
                        </a:lnSpc>
                        <a:spcBef>
                          <a:spcPts val="2030"/>
                        </a:spcBef>
                        <a:spcAft>
                          <a:spcPts val="1885"/>
                        </a:spcAft>
                      </a:pPr>
                      <a:r>
                        <a:rPr lang="fr-FR" sz="1000">
                          <a:effectLst/>
                        </a:rPr>
                        <a:t>Catégories 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et grades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95"/>
                        </a:lnSpc>
                        <a:spcBef>
                          <a:spcPts val="131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effectLst/>
                        </a:rPr>
                        <a:t>Communes de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moins de 2 000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habitants</a:t>
                      </a:r>
                      <a:endParaRPr lang="fr-FR" sz="1000" b="1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95"/>
                        </a:lnSpc>
                        <a:spcBef>
                          <a:spcPts val="131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effectLst/>
                        </a:rPr>
                        <a:t>Communes de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2 000 à 3 500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habitants</a:t>
                      </a:r>
                      <a:endParaRPr lang="fr-FR" sz="1000" b="1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95"/>
                        </a:lnSpc>
                        <a:spcBef>
                          <a:spcPts val="131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effectLst/>
                        </a:rPr>
                        <a:t>Communes de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moins de 2 000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habitants</a:t>
                      </a:r>
                      <a:endParaRPr lang="fr-FR" sz="1000" b="1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95"/>
                        </a:lnSpc>
                        <a:spcBef>
                          <a:spcPts val="131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effectLst/>
                        </a:rPr>
                        <a:t>Communes de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2 000 à 3 500 </a:t>
                      </a:r>
                      <a:br>
                        <a:rPr lang="fr-FR" sz="1000" b="1" dirty="0">
                          <a:effectLst/>
                        </a:rPr>
                      </a:br>
                      <a:r>
                        <a:rPr lang="fr-FR" sz="1000" b="1" dirty="0">
                          <a:effectLst/>
                        </a:rPr>
                        <a:t>habitants</a:t>
                      </a:r>
                      <a:endParaRPr lang="fr-FR" sz="1000" b="1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13242818"/>
                  </a:ext>
                </a:extLst>
              </a:tr>
              <a:tr h="450647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45"/>
                        </a:spcBef>
                        <a:spcAft>
                          <a:spcPts val="1185"/>
                        </a:spcAft>
                      </a:pPr>
                      <a:r>
                        <a:rPr lang="fr-FR" sz="1000">
                          <a:effectLst/>
                        </a:rPr>
                        <a:t>C1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45"/>
                        </a:spcBef>
                        <a:spcAft>
                          <a:spcPts val="118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45"/>
                        </a:spcBef>
                        <a:spcAft>
                          <a:spcPts val="1185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665"/>
                        </a:lnSpc>
                        <a:spcBef>
                          <a:spcPts val="25"/>
                        </a:spcBef>
                        <a:spcAft>
                          <a:spcPts val="107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665"/>
                        </a:lnSpc>
                        <a:spcBef>
                          <a:spcPts val="25"/>
                        </a:spcBef>
                        <a:spcAft>
                          <a:spcPts val="107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62437763"/>
                  </a:ext>
                </a:extLst>
              </a:tr>
              <a:tr h="450647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>
                          <a:effectLst/>
                        </a:rPr>
                        <a:t>C2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27112"/>
                  </a:ext>
                </a:extLst>
              </a:tr>
              <a:tr h="450647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85"/>
                        </a:spcAft>
                      </a:pPr>
                      <a:r>
                        <a:rPr lang="fr-FR" sz="1000">
                          <a:effectLst/>
                        </a:rPr>
                        <a:t>C3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85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8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8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8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3310653"/>
                  </a:ext>
                </a:extLst>
              </a:tr>
              <a:tr h="450647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60"/>
                        </a:spcAft>
                      </a:pPr>
                      <a:r>
                        <a:rPr lang="fr-FR" sz="1000" dirty="0">
                          <a:effectLst/>
                        </a:rPr>
                        <a:t>B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6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60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6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160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898973"/>
                  </a:ext>
                </a:extLst>
              </a:tr>
              <a:tr h="453581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>
                          <a:effectLst/>
                        </a:rPr>
                        <a:t>Attaché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370"/>
                        </a:spcBef>
                        <a:spcAft>
                          <a:spcPts val="1210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0436122"/>
                  </a:ext>
                </a:extLst>
              </a:tr>
              <a:tr h="599689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70"/>
                        </a:lnSpc>
                        <a:spcBef>
                          <a:spcPts val="1310"/>
                        </a:spcBef>
                        <a:spcAft>
                          <a:spcPts val="1210"/>
                        </a:spcAft>
                      </a:pPr>
                      <a:r>
                        <a:rPr lang="fr-FR" sz="1000">
                          <a:effectLst/>
                        </a:rPr>
                        <a:t>Attaché 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principal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990"/>
                        </a:spcBef>
                        <a:spcAft>
                          <a:spcPts val="183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990"/>
                        </a:spcBef>
                        <a:spcAft>
                          <a:spcPts val="1835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35"/>
                        </a:lnSpc>
                        <a:spcBef>
                          <a:spcPts val="1990"/>
                        </a:spcBef>
                        <a:spcAft>
                          <a:spcPts val="183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990"/>
                        </a:spcBef>
                        <a:spcAft>
                          <a:spcPts val="1835"/>
                        </a:spcAft>
                      </a:pPr>
                      <a:r>
                        <a:rPr lang="fr-FR" sz="1000" b="1" dirty="0">
                          <a:solidFill>
                            <a:srgbClr val="00B050"/>
                          </a:solidFill>
                          <a:effectLst/>
                        </a:rPr>
                        <a:t>OUI</a:t>
                      </a:r>
                      <a:endParaRPr lang="fr-FR" sz="1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48701900"/>
                  </a:ext>
                </a:extLst>
              </a:tr>
              <a:tr h="600276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70"/>
                        </a:lnSpc>
                        <a:spcBef>
                          <a:spcPts val="1310"/>
                        </a:spcBef>
                        <a:spcAft>
                          <a:spcPts val="1215"/>
                        </a:spcAft>
                      </a:pPr>
                      <a:r>
                        <a:rPr lang="fr-FR" sz="1000">
                          <a:effectLst/>
                        </a:rPr>
                        <a:t>Attaché 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hors classe</a:t>
                      </a:r>
                      <a:endParaRPr lang="fr-FR" sz="1000"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995"/>
                        </a:spcBef>
                        <a:spcAft>
                          <a:spcPts val="183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995"/>
                        </a:spcBef>
                        <a:spcAft>
                          <a:spcPts val="183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ts val="1235"/>
                        </a:lnSpc>
                        <a:spcBef>
                          <a:spcPts val="1995"/>
                        </a:spcBef>
                        <a:spcAft>
                          <a:spcPts val="183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35"/>
                        </a:lnSpc>
                        <a:spcBef>
                          <a:spcPts val="1995"/>
                        </a:spcBef>
                        <a:spcAft>
                          <a:spcPts val="1835"/>
                        </a:spcAft>
                      </a:pPr>
                      <a:r>
                        <a:rPr lang="fr-FR" sz="1000" dirty="0">
                          <a:solidFill>
                            <a:srgbClr val="FF0000"/>
                          </a:solidFill>
                          <a:effectLst/>
                        </a:rPr>
                        <a:t>NON</a:t>
                      </a:r>
                      <a:endParaRPr lang="fr-FR" sz="1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46522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33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3. L’interdiction de recruter un agent de catégorie C à compter du 1</a:t>
            </a:r>
            <a:r>
              <a:rPr lang="fr-FR" u="sng" baseline="30000" dirty="0">
                <a:solidFill>
                  <a:srgbClr val="0099FF"/>
                </a:solidFill>
              </a:rPr>
              <a:t>er</a:t>
            </a:r>
            <a:r>
              <a:rPr lang="fr-FR" u="sng" dirty="0">
                <a:solidFill>
                  <a:srgbClr val="0099FF"/>
                </a:solidFill>
              </a:rPr>
              <a:t> janvier 2028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dirty="0">
                <a:solidFill>
                  <a:srgbClr val="0099FF"/>
                </a:solidFill>
              </a:rPr>
              <a:t>L’interdiction ne vaut </a:t>
            </a:r>
            <a:r>
              <a:rPr lang="fr-FR" b="1" dirty="0">
                <a:solidFill>
                  <a:srgbClr val="0099FF"/>
                </a:solidFill>
              </a:rPr>
              <a:t>que pour les nouveaux recrutements </a:t>
            </a:r>
            <a:r>
              <a:rPr lang="fr-FR" dirty="0">
                <a:solidFill>
                  <a:srgbClr val="0099FF"/>
                </a:solidFill>
              </a:rPr>
              <a:t>:</a:t>
            </a:r>
          </a:p>
          <a:p>
            <a:pPr marL="0" indent="0" algn="just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1" algn="just"/>
            <a:r>
              <a:rPr lang="fr-FR" dirty="0">
                <a:solidFill>
                  <a:srgbClr val="0099FF"/>
                </a:solidFill>
              </a:rPr>
              <a:t>Si l’agent en poste avant le 1</a:t>
            </a:r>
            <a:r>
              <a:rPr lang="fr-FR" baseline="30000" dirty="0">
                <a:solidFill>
                  <a:srgbClr val="0099FF"/>
                </a:solidFill>
              </a:rPr>
              <a:t>er</a:t>
            </a:r>
            <a:r>
              <a:rPr lang="fr-FR" dirty="0">
                <a:solidFill>
                  <a:srgbClr val="0099FF"/>
                </a:solidFill>
              </a:rPr>
              <a:t> janvier 2028 est fonctionnaire, il peut continuer à exercer la fonction de SGM au-delà de cette date.</a:t>
            </a:r>
          </a:p>
          <a:p>
            <a:pPr marL="457200" lvl="1" indent="0" algn="just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1" algn="just"/>
            <a:r>
              <a:rPr lang="fr-FR" dirty="0">
                <a:solidFill>
                  <a:srgbClr val="0099FF"/>
                </a:solidFill>
              </a:rPr>
              <a:t>Si l’agent en poste avant le 1</a:t>
            </a:r>
            <a:r>
              <a:rPr lang="fr-FR" baseline="30000" dirty="0">
                <a:solidFill>
                  <a:srgbClr val="0099FF"/>
                </a:solidFill>
              </a:rPr>
              <a:t>er</a:t>
            </a:r>
            <a:r>
              <a:rPr lang="fr-FR" dirty="0">
                <a:solidFill>
                  <a:srgbClr val="0099FF"/>
                </a:solidFill>
              </a:rPr>
              <a:t> janvier 2028 est contractuel :</a:t>
            </a:r>
          </a:p>
          <a:p>
            <a:pPr lvl="2" algn="just"/>
            <a:r>
              <a:rPr lang="fr-FR" dirty="0">
                <a:solidFill>
                  <a:srgbClr val="0099FF"/>
                </a:solidFill>
              </a:rPr>
              <a:t>En CDI, l’employeur est libre de proposer un nouveau contrat à compter du 1</a:t>
            </a:r>
            <a:r>
              <a:rPr lang="fr-FR" baseline="30000" dirty="0">
                <a:solidFill>
                  <a:srgbClr val="0099FF"/>
                </a:solidFill>
              </a:rPr>
              <a:t>er</a:t>
            </a:r>
            <a:r>
              <a:rPr lang="fr-FR" dirty="0">
                <a:solidFill>
                  <a:srgbClr val="0099FF"/>
                </a:solidFill>
              </a:rPr>
              <a:t> janvier 2028 sur la catégorie supérieure</a:t>
            </a:r>
          </a:p>
          <a:p>
            <a:pPr lvl="2" algn="just"/>
            <a:r>
              <a:rPr lang="fr-FR" dirty="0">
                <a:solidFill>
                  <a:srgbClr val="0099FF"/>
                </a:solidFill>
              </a:rPr>
              <a:t>En CDD, en cas de renouvellement postérieur au 1</a:t>
            </a:r>
            <a:r>
              <a:rPr lang="fr-FR" baseline="30000" dirty="0">
                <a:solidFill>
                  <a:srgbClr val="0099FF"/>
                </a:solidFill>
              </a:rPr>
              <a:t>er</a:t>
            </a:r>
            <a:r>
              <a:rPr lang="fr-FR" dirty="0">
                <a:solidFill>
                  <a:srgbClr val="0099FF"/>
                </a:solidFill>
              </a:rPr>
              <a:t> janvier 2028, l’employeur est tenu de proposer un contrat sur la catégorie B a minima.</a:t>
            </a: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222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4. Le plan de requalification temporaire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Char char="-"/>
            </a:pPr>
            <a:r>
              <a:rPr lang="fr-FR" dirty="0">
                <a:solidFill>
                  <a:srgbClr val="0099FF"/>
                </a:solidFill>
              </a:rPr>
              <a:t>Pour les agents de catégorie C (</a:t>
            </a:r>
            <a:r>
              <a:rPr lang="fr-FR" b="1" dirty="0">
                <a:solidFill>
                  <a:srgbClr val="0099FF"/>
                </a:solidFill>
              </a:rPr>
              <a:t>C2 ou C3</a:t>
            </a:r>
            <a:r>
              <a:rPr lang="fr-FR" dirty="0">
                <a:solidFill>
                  <a:srgbClr val="0099FF"/>
                </a:solidFill>
              </a:rPr>
              <a:t>) exerçant les fonctions de SGM : possibilité dérogatoire de promotion interne sans quota.</a:t>
            </a:r>
          </a:p>
          <a:p>
            <a:pPr algn="just">
              <a:buFontTx/>
              <a:buChar char="-"/>
            </a:pPr>
            <a:r>
              <a:rPr lang="fr-FR" dirty="0">
                <a:solidFill>
                  <a:srgbClr val="0099FF"/>
                </a:solidFill>
              </a:rPr>
              <a:t>Avoir au moins </a:t>
            </a:r>
            <a:r>
              <a:rPr lang="fr-FR" b="1" dirty="0">
                <a:solidFill>
                  <a:srgbClr val="0099FF"/>
                </a:solidFill>
              </a:rPr>
              <a:t>4 ans de services publics effectifs </a:t>
            </a:r>
            <a:r>
              <a:rPr lang="fr-FR" dirty="0">
                <a:solidFill>
                  <a:srgbClr val="0099FF"/>
                </a:solidFill>
              </a:rPr>
              <a:t>dans les fonctions de secrétaire général de mairie :</a:t>
            </a:r>
          </a:p>
          <a:p>
            <a:pPr lvl="1" algn="just"/>
            <a:r>
              <a:rPr lang="fr-FR" dirty="0">
                <a:solidFill>
                  <a:srgbClr val="0099FF"/>
                </a:solidFill>
              </a:rPr>
              <a:t>Les services accomplis comme secrétaire de mairie sont pris en compte</a:t>
            </a:r>
          </a:p>
          <a:p>
            <a:pPr lvl="1" algn="just"/>
            <a:r>
              <a:rPr lang="fr-FR" dirty="0">
                <a:solidFill>
                  <a:srgbClr val="0099FF"/>
                </a:solidFill>
              </a:rPr>
              <a:t>Les services accomplis comme contractuel ou en qualité d’Adjoint administratif (C1) sont pris en compte</a:t>
            </a:r>
          </a:p>
          <a:p>
            <a:pPr lvl="1" algn="just"/>
            <a:r>
              <a:rPr lang="fr-FR" dirty="0">
                <a:solidFill>
                  <a:srgbClr val="0099FF"/>
                </a:solidFill>
              </a:rPr>
              <a:t>Les services sont repris à 100 % pour tous les agents, quelle que soit leur quotité de travail</a:t>
            </a:r>
          </a:p>
          <a:p>
            <a:pPr lvl="1"/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088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4. Le plan de requalification temporaire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fr-FR" b="1" dirty="0">
                <a:solidFill>
                  <a:srgbClr val="0099FF"/>
                </a:solidFill>
              </a:rPr>
              <a:t>Pas de quota </a:t>
            </a:r>
            <a:r>
              <a:rPr lang="fr-FR" dirty="0">
                <a:solidFill>
                  <a:srgbClr val="0099FF"/>
                </a:solidFill>
              </a:rPr>
              <a:t>pour le nombre de postes ouverts</a:t>
            </a:r>
          </a:p>
          <a:p>
            <a:pPr>
              <a:buFontTx/>
              <a:buChar char="-"/>
            </a:pPr>
            <a:r>
              <a:rPr lang="fr-FR" b="1" dirty="0">
                <a:solidFill>
                  <a:srgbClr val="0099FF"/>
                </a:solidFill>
              </a:rPr>
              <a:t>Dispositif de droit commun pour la suite </a:t>
            </a:r>
            <a:r>
              <a:rPr lang="fr-FR" dirty="0">
                <a:solidFill>
                  <a:srgbClr val="0099FF"/>
                </a:solidFill>
              </a:rPr>
              <a:t>:</a:t>
            </a:r>
          </a:p>
          <a:p>
            <a:pPr lvl="1"/>
            <a:r>
              <a:rPr lang="fr-FR" b="1" dirty="0">
                <a:solidFill>
                  <a:srgbClr val="0099FF"/>
                </a:solidFill>
              </a:rPr>
              <a:t>Compétence du CDG </a:t>
            </a:r>
            <a:r>
              <a:rPr lang="fr-FR" dirty="0">
                <a:solidFill>
                  <a:srgbClr val="0099FF"/>
                </a:solidFill>
              </a:rPr>
              <a:t>pour établir les listes d’aptitude en fonction des lignes directrices de gestion de la promotion interne</a:t>
            </a:r>
          </a:p>
          <a:p>
            <a:pPr marL="914400" lvl="2" indent="0">
              <a:buNone/>
            </a:pPr>
            <a:r>
              <a:rPr lang="fr-FR" dirty="0">
                <a:solidFill>
                  <a:srgbClr val="0099FF"/>
                </a:solidFill>
              </a:rPr>
              <a:t>En pratique : révision des LDG lors du prochain CST le 17/10 pour intégrer ce dispositif, avec un dossier spécifique à compléter pour les agents concernés (dossier allégé par rapport au dossier classique de PI)</a:t>
            </a:r>
          </a:p>
          <a:p>
            <a:pPr marL="790575" lvl="2" indent="-342900"/>
            <a:r>
              <a:rPr lang="fr-FR" sz="2400" b="1" dirty="0">
                <a:solidFill>
                  <a:srgbClr val="0099FF"/>
                </a:solidFill>
              </a:rPr>
              <a:t>Pour les agents à temps non complet</a:t>
            </a:r>
            <a:r>
              <a:rPr lang="fr-FR" sz="2400" dirty="0">
                <a:solidFill>
                  <a:srgbClr val="0099FF"/>
                </a:solidFill>
              </a:rPr>
              <a:t>, l’agent doit être proposé par l’autorité territoriale de la commune où il réalise le plus grand nombre d’heures ou si égalité, où il est employé depuis le plus longtemps</a:t>
            </a:r>
          </a:p>
          <a:p>
            <a:pPr marL="790575" lvl="2" indent="-342900"/>
            <a:r>
              <a:rPr lang="fr-FR" sz="2400" dirty="0">
                <a:solidFill>
                  <a:srgbClr val="0099FF"/>
                </a:solidFill>
              </a:rPr>
              <a:t>Obligation de remplir les conditions au </a:t>
            </a:r>
            <a:r>
              <a:rPr lang="fr-FR" sz="2400" b="1" dirty="0">
                <a:solidFill>
                  <a:srgbClr val="0099FF"/>
                </a:solidFill>
              </a:rPr>
              <a:t>1</a:t>
            </a:r>
            <a:r>
              <a:rPr lang="fr-FR" sz="2400" b="1" baseline="30000" dirty="0">
                <a:solidFill>
                  <a:srgbClr val="0099FF"/>
                </a:solidFill>
              </a:rPr>
              <a:t>er</a:t>
            </a:r>
            <a:r>
              <a:rPr lang="fr-FR" sz="2400" b="1" dirty="0">
                <a:solidFill>
                  <a:srgbClr val="0099FF"/>
                </a:solidFill>
              </a:rPr>
              <a:t> janvier </a:t>
            </a:r>
            <a:r>
              <a:rPr lang="fr-FR" sz="2400" dirty="0">
                <a:solidFill>
                  <a:srgbClr val="0099FF"/>
                </a:solidFill>
              </a:rPr>
              <a:t>de la liste d’aptitude</a:t>
            </a:r>
          </a:p>
          <a:p>
            <a:pPr marL="790575" lvl="2" indent="-342900"/>
            <a:r>
              <a:rPr lang="fr-FR" sz="2400" dirty="0">
                <a:solidFill>
                  <a:srgbClr val="0099FF"/>
                </a:solidFill>
              </a:rPr>
              <a:t>Après l’inscription sur la liste d’aptitude (valeur nationale), nomination </a:t>
            </a:r>
            <a:r>
              <a:rPr lang="fr-FR" sz="2400" b="1" dirty="0">
                <a:solidFill>
                  <a:srgbClr val="0099FF"/>
                </a:solidFill>
              </a:rPr>
              <a:t>stagiaire pour 6 mois </a:t>
            </a:r>
            <a:r>
              <a:rPr lang="fr-FR" sz="2400" dirty="0">
                <a:solidFill>
                  <a:srgbClr val="0099FF"/>
                </a:solidFill>
              </a:rPr>
              <a:t>(détachement pour stage)</a:t>
            </a:r>
          </a:p>
          <a:p>
            <a:pPr marL="914400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1"/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878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4. Le plan de requalification temporaire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2288" lvl="2" indent="-342900" algn="just"/>
            <a:r>
              <a:rPr lang="fr-FR" sz="2800" dirty="0">
                <a:solidFill>
                  <a:srgbClr val="0099FF"/>
                </a:solidFill>
              </a:rPr>
              <a:t>Les agents nouvellement recrutés en catégorie C ne pourront pas justifier de 4 ans de services publics pour bénéficier du plan de requalification</a:t>
            </a:r>
          </a:p>
          <a:p>
            <a:pPr marL="179388" lvl="2" indent="0" algn="just">
              <a:buNone/>
            </a:pPr>
            <a:endParaRPr lang="fr-FR" sz="2800" dirty="0">
              <a:solidFill>
                <a:srgbClr val="0099FF"/>
              </a:solidFill>
            </a:endParaRPr>
          </a:p>
          <a:p>
            <a:pPr marL="522288" lvl="2" indent="-342900" algn="just"/>
            <a:r>
              <a:rPr lang="fr-FR" sz="2800" dirty="0">
                <a:solidFill>
                  <a:srgbClr val="0099FF"/>
                </a:solidFill>
              </a:rPr>
              <a:t>Sans attendre le 1</a:t>
            </a:r>
            <a:r>
              <a:rPr lang="fr-FR" sz="2800" baseline="30000" dirty="0">
                <a:solidFill>
                  <a:srgbClr val="0099FF"/>
                </a:solidFill>
              </a:rPr>
              <a:t>er</a:t>
            </a:r>
            <a:r>
              <a:rPr lang="fr-FR" sz="2800" dirty="0">
                <a:solidFill>
                  <a:srgbClr val="0099FF"/>
                </a:solidFill>
              </a:rPr>
              <a:t> janvier 2028, possibilité de les recruter en catégorie B et A en fonction de la strate démographique de la commune</a:t>
            </a:r>
          </a:p>
          <a:p>
            <a:pPr marL="179388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1"/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95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5. Le dispositif pérenne de formation-promotion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Ouvert aux agents qui souhaitent exercer les fonctions de secrétaire général de mairie :</a:t>
            </a:r>
          </a:p>
          <a:p>
            <a:pPr marL="979488" lvl="3" indent="-342900"/>
            <a:r>
              <a:rPr lang="fr-FR" dirty="0">
                <a:solidFill>
                  <a:srgbClr val="0099FF"/>
                </a:solidFill>
              </a:rPr>
              <a:t>Placés sur un grade d’avancement de catégorie C</a:t>
            </a:r>
          </a:p>
          <a:p>
            <a:pPr marL="979488" lvl="3" indent="-342900"/>
            <a:r>
              <a:rPr lang="fr-FR" dirty="0">
                <a:solidFill>
                  <a:srgbClr val="0099FF"/>
                </a:solidFill>
              </a:rPr>
              <a:t>Justifiant d’au moins 8 ans de service public effectif dans un emploi de catégorie C</a:t>
            </a:r>
          </a:p>
          <a:p>
            <a:pPr marL="979488" lvl="3" indent="-342900"/>
            <a:r>
              <a:rPr lang="fr-FR" dirty="0">
                <a:solidFill>
                  <a:srgbClr val="0099FF"/>
                </a:solidFill>
              </a:rPr>
              <a:t>Les services de contractuels sont pris en compte dans l’ancienneté</a:t>
            </a:r>
          </a:p>
          <a:p>
            <a:pPr marL="979488" lvl="3" indent="-342900"/>
            <a:r>
              <a:rPr lang="fr-FR" dirty="0">
                <a:solidFill>
                  <a:srgbClr val="0099FF"/>
                </a:solidFill>
              </a:rPr>
              <a:t>Proratisation du temps de travail pour les services accomplis inférieurs à un mi-temps</a:t>
            </a:r>
          </a:p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Formation qualifiante auprès du CNFPT : 56 jours sur deux années</a:t>
            </a:r>
          </a:p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Passage devant une commission de qualification (CNFPT)</a:t>
            </a:r>
          </a:p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Examen professionnel organisé par les centres de gestion : épreuve orale unique (entretien avec un jury de 20 minutes)</a:t>
            </a:r>
          </a:p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Inscription sur une liste d’aptitude</a:t>
            </a:r>
          </a:p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Engagement à exercer les fonctions de SGM pendant au moins 3 ans à compter de la titularisation</a:t>
            </a:r>
          </a:p>
          <a:p>
            <a:pPr marL="179388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522288" lvl="2" indent="-342900"/>
            <a:r>
              <a:rPr lang="fr-FR" dirty="0">
                <a:solidFill>
                  <a:srgbClr val="0099FF"/>
                </a:solidFill>
              </a:rPr>
              <a:t>Dispositif non limité dans le temps</a:t>
            </a:r>
          </a:p>
          <a:p>
            <a:pPr marL="522288" lvl="2" indent="-342900" algn="just"/>
            <a:r>
              <a:rPr lang="fr-FR" dirty="0">
                <a:solidFill>
                  <a:srgbClr val="0099FF"/>
                </a:solidFill>
              </a:rPr>
              <a:t>Cf site du CNFPT pour des informations complémentaires</a:t>
            </a:r>
          </a:p>
          <a:p>
            <a:pPr marL="522288" lvl="2" indent="-342900"/>
            <a:endParaRPr lang="fr-FR" dirty="0">
              <a:solidFill>
                <a:srgbClr val="0099FF"/>
              </a:solidFill>
            </a:endParaRPr>
          </a:p>
          <a:p>
            <a:pPr lvl="1"/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73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6. Les formations obligatoires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22288" lvl="2" indent="-342900" algn="just"/>
            <a:r>
              <a:rPr lang="fr-FR" sz="2800" dirty="0">
                <a:solidFill>
                  <a:srgbClr val="0099FF"/>
                </a:solidFill>
              </a:rPr>
              <a:t>Pour les agents affectés pour la première fois sur les fonctions de SGM  : pour tous les grades (C avancement, B, A) et pour tous les agents y compris les contractuels bénéficiant d’un contrat d’une durée supérieure à 1 an</a:t>
            </a:r>
          </a:p>
          <a:p>
            <a:pPr marL="522288" lvl="2" indent="-342900" algn="just"/>
            <a:r>
              <a:rPr lang="fr-FR" sz="2800" dirty="0">
                <a:solidFill>
                  <a:srgbClr val="0099FF"/>
                </a:solidFill>
              </a:rPr>
              <a:t>Formation d’une durée de 15 jours par le CNFPT, dans un délai de 1 an à compter de l’affectation de l’agent dans l’emploi de SGM</a:t>
            </a:r>
          </a:p>
          <a:p>
            <a:pPr marL="522288" lvl="2" indent="-342900" algn="just"/>
            <a:r>
              <a:rPr lang="fr-FR" sz="2800" dirty="0">
                <a:solidFill>
                  <a:srgbClr val="0099FF"/>
                </a:solidFill>
              </a:rPr>
              <a:t>Mécanismes de dispense prévus par le CNFPT</a:t>
            </a:r>
          </a:p>
          <a:p>
            <a:pPr marL="522288" lvl="2" indent="-342900" algn="just"/>
            <a:endParaRPr lang="fr-FR" sz="2800" dirty="0">
              <a:solidFill>
                <a:srgbClr val="0099FF"/>
              </a:solidFill>
            </a:endParaRPr>
          </a:p>
          <a:p>
            <a:pPr marL="522288" lvl="2" indent="-342900" algn="just"/>
            <a:r>
              <a:rPr lang="fr-FR" sz="2800" dirty="0">
                <a:solidFill>
                  <a:srgbClr val="0099FF"/>
                </a:solidFill>
              </a:rPr>
              <a:t>Cf site du CNFPT pour des informations complémentaires</a:t>
            </a:r>
          </a:p>
          <a:p>
            <a:pPr marL="179388" lvl="2" indent="0">
              <a:buNone/>
            </a:pPr>
            <a:endParaRPr lang="fr-FR" sz="2800" dirty="0">
              <a:solidFill>
                <a:srgbClr val="0099FF"/>
              </a:solidFill>
            </a:endParaRPr>
          </a:p>
          <a:p>
            <a:pPr marL="179388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982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7. L’accélérateur de carrière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6588" lvl="2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Pour </a:t>
            </a:r>
            <a:r>
              <a:rPr lang="fr-FR" sz="2800" b="1" dirty="0">
                <a:solidFill>
                  <a:srgbClr val="0099FF"/>
                </a:solidFill>
              </a:rPr>
              <a:t>tous les agents </a:t>
            </a:r>
            <a:r>
              <a:rPr lang="fr-FR" sz="2800" dirty="0">
                <a:solidFill>
                  <a:srgbClr val="0099FF"/>
                </a:solidFill>
              </a:rPr>
              <a:t>A, B et C occupant les fonctions de SGM.</a:t>
            </a:r>
          </a:p>
          <a:p>
            <a:pPr marL="636588" lvl="2" indent="-4572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Applicable dès le </a:t>
            </a:r>
            <a:r>
              <a:rPr lang="fr-FR" sz="2800" b="1" dirty="0">
                <a:solidFill>
                  <a:srgbClr val="0099FF"/>
                </a:solidFill>
              </a:rPr>
              <a:t>1</a:t>
            </a:r>
            <a:r>
              <a:rPr lang="fr-FR" sz="2800" b="1" baseline="30000" dirty="0">
                <a:solidFill>
                  <a:srgbClr val="0099FF"/>
                </a:solidFill>
              </a:rPr>
              <a:t>er</a:t>
            </a:r>
            <a:r>
              <a:rPr lang="fr-FR" sz="2800" b="1" dirty="0">
                <a:solidFill>
                  <a:srgbClr val="0099FF"/>
                </a:solidFill>
              </a:rPr>
              <a:t> août 2024</a:t>
            </a:r>
            <a:r>
              <a:rPr lang="fr-FR" sz="2800" dirty="0">
                <a:solidFill>
                  <a:srgbClr val="0099FF"/>
                </a:solidFill>
              </a:rPr>
              <a:t>, les années de service effectuées avant cette date étant pris en compte.</a:t>
            </a:r>
          </a:p>
          <a:p>
            <a:pPr marL="636588" lvl="2" indent="-457200" algn="just">
              <a:buFontTx/>
              <a:buChar char="-"/>
            </a:pPr>
            <a:r>
              <a:rPr lang="fr-FR" sz="2800" b="1" dirty="0">
                <a:solidFill>
                  <a:srgbClr val="0099FF"/>
                </a:solidFill>
              </a:rPr>
              <a:t>Double avantage </a:t>
            </a:r>
            <a:r>
              <a:rPr lang="fr-FR" sz="2800" dirty="0">
                <a:solidFill>
                  <a:srgbClr val="0099FF"/>
                </a:solidFill>
              </a:rPr>
              <a:t>spécifique d’ancienneté :</a:t>
            </a:r>
          </a:p>
          <a:p>
            <a:pPr marL="1093788" lvl="3" indent="-457200" algn="just">
              <a:buFontTx/>
              <a:buChar char="-"/>
            </a:pPr>
            <a:r>
              <a:rPr lang="fr-FR" sz="2600" dirty="0">
                <a:solidFill>
                  <a:srgbClr val="0099FF"/>
                </a:solidFill>
              </a:rPr>
              <a:t>Obligatoire et automatique</a:t>
            </a:r>
          </a:p>
          <a:p>
            <a:pPr marL="1093788" lvl="3" indent="-457200" algn="just">
              <a:buFontTx/>
              <a:buChar char="-"/>
            </a:pPr>
            <a:r>
              <a:rPr lang="fr-FR" sz="2600" dirty="0">
                <a:solidFill>
                  <a:srgbClr val="0099FF"/>
                </a:solidFill>
              </a:rPr>
              <a:t>Facultatif fondé sur la valeur professionnelle de l’agent</a:t>
            </a:r>
          </a:p>
          <a:p>
            <a:pPr marL="627063" lvl="3" indent="-457200" algn="just">
              <a:buFontTx/>
              <a:buChar char="-"/>
              <a:tabLst>
                <a:tab pos="627063" algn="l"/>
              </a:tabLst>
            </a:pPr>
            <a:r>
              <a:rPr lang="fr-FR" sz="2600" dirty="0">
                <a:solidFill>
                  <a:srgbClr val="0099FF"/>
                </a:solidFill>
              </a:rPr>
              <a:t>Les deux dispositifs sont </a:t>
            </a:r>
            <a:r>
              <a:rPr lang="fr-FR" sz="2600" b="1" dirty="0">
                <a:solidFill>
                  <a:srgbClr val="0099FF"/>
                </a:solidFill>
              </a:rPr>
              <a:t>cumulables</a:t>
            </a:r>
          </a:p>
          <a:p>
            <a:pPr marL="627063" lvl="3" indent="-457200" algn="just">
              <a:buFontTx/>
              <a:buChar char="-"/>
              <a:tabLst>
                <a:tab pos="627063" algn="l"/>
              </a:tabLst>
            </a:pPr>
            <a:r>
              <a:rPr lang="fr-FR" sz="2600" dirty="0">
                <a:solidFill>
                  <a:srgbClr val="0099FF"/>
                </a:solidFill>
              </a:rPr>
              <a:t>La </a:t>
            </a:r>
            <a:r>
              <a:rPr lang="fr-FR" sz="2600" b="1" dirty="0">
                <a:solidFill>
                  <a:srgbClr val="0099FF"/>
                </a:solidFill>
              </a:rPr>
              <a:t>rétroactivité</a:t>
            </a:r>
            <a:r>
              <a:rPr lang="fr-FR" sz="2600" dirty="0">
                <a:solidFill>
                  <a:srgbClr val="0099FF"/>
                </a:solidFill>
              </a:rPr>
              <a:t> des actes est possible réglementairement dans ce cas</a:t>
            </a:r>
          </a:p>
          <a:p>
            <a:pPr marL="179388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7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7. L’accélérateur de carrière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79388" lvl="2" indent="0" algn="just">
              <a:buNone/>
            </a:pPr>
            <a:r>
              <a:rPr lang="fr-FR" sz="2800" u="sng" dirty="0">
                <a:solidFill>
                  <a:srgbClr val="0099FF"/>
                </a:solidFill>
              </a:rPr>
              <a:t>Le dispositif automatique et obligatoire</a:t>
            </a:r>
          </a:p>
          <a:p>
            <a:pPr marL="522288" lvl="2" indent="-3429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Exercer les fonctions de SGM</a:t>
            </a:r>
          </a:p>
          <a:p>
            <a:pPr marL="522288" lvl="2" indent="-342900" algn="just">
              <a:buFontTx/>
              <a:buChar char="-"/>
            </a:pPr>
            <a:r>
              <a:rPr lang="fr-FR" sz="2800" dirty="0">
                <a:solidFill>
                  <a:srgbClr val="0099FF"/>
                </a:solidFill>
              </a:rPr>
              <a:t>Bonification d’ancienneté de </a:t>
            </a:r>
            <a:r>
              <a:rPr lang="fr-FR" sz="2800" b="1" dirty="0">
                <a:solidFill>
                  <a:srgbClr val="0099FF"/>
                </a:solidFill>
              </a:rPr>
              <a:t>6 mois tous les 8 ans </a:t>
            </a:r>
            <a:r>
              <a:rPr lang="fr-FR" sz="2800" dirty="0">
                <a:solidFill>
                  <a:srgbClr val="0099FF"/>
                </a:solidFill>
              </a:rPr>
              <a:t>de service dans les fonctions</a:t>
            </a:r>
          </a:p>
          <a:p>
            <a:pPr marL="522288" lvl="2" indent="-342900" algn="just">
              <a:buFontTx/>
              <a:buChar char="-"/>
            </a:pPr>
            <a:endParaRPr lang="fr-FR" sz="2800" dirty="0">
              <a:solidFill>
                <a:srgbClr val="0099FF"/>
              </a:solidFill>
            </a:endParaRPr>
          </a:p>
          <a:p>
            <a:pPr marL="179388" lvl="2" indent="0" algn="just">
              <a:buNone/>
            </a:pPr>
            <a:r>
              <a:rPr lang="fr-FR" sz="2800" i="1" dirty="0">
                <a:solidFill>
                  <a:srgbClr val="0099FF"/>
                </a:solidFill>
              </a:rPr>
              <a:t>En pratique </a:t>
            </a:r>
            <a:r>
              <a:rPr lang="fr-FR" sz="2800" dirty="0">
                <a:solidFill>
                  <a:srgbClr val="0099FF"/>
                </a:solidFill>
              </a:rPr>
              <a:t>:</a:t>
            </a:r>
          </a:p>
          <a:p>
            <a:pPr marL="179388" lvl="2" indent="0" algn="just">
              <a:buNone/>
            </a:pPr>
            <a:r>
              <a:rPr lang="fr-FR" sz="2800" dirty="0">
                <a:solidFill>
                  <a:srgbClr val="0099FF"/>
                </a:solidFill>
              </a:rPr>
              <a:t>Le CDG dispose d’une liste d’agents remplissant les conditions pour en bénéficier dès le 1</a:t>
            </a:r>
            <a:r>
              <a:rPr lang="fr-FR" sz="2800" baseline="30000" dirty="0">
                <a:solidFill>
                  <a:srgbClr val="0099FF"/>
                </a:solidFill>
              </a:rPr>
              <a:t>er</a:t>
            </a:r>
            <a:r>
              <a:rPr lang="fr-FR" sz="2800" dirty="0">
                <a:solidFill>
                  <a:srgbClr val="0099FF"/>
                </a:solidFill>
              </a:rPr>
              <a:t> août 2024.</a:t>
            </a:r>
          </a:p>
          <a:p>
            <a:pPr marL="179388" lvl="2" indent="0" algn="just">
              <a:buNone/>
            </a:pPr>
            <a:r>
              <a:rPr lang="fr-FR" sz="2800" dirty="0">
                <a:solidFill>
                  <a:srgbClr val="0099FF"/>
                </a:solidFill>
              </a:rPr>
              <a:t>Comme pour les autres actes d’avancement d’échelon, le CDG va établir les projets d’actes directement et les transmettre aux employeurs. </a:t>
            </a:r>
          </a:p>
          <a:p>
            <a:pPr marL="179388" lvl="2" indent="0" algn="just">
              <a:buNone/>
            </a:pPr>
            <a:r>
              <a:rPr lang="fr-FR" sz="2800" dirty="0">
                <a:solidFill>
                  <a:srgbClr val="0099FF"/>
                </a:solidFill>
              </a:rPr>
              <a:t>Avancements d’échelon transmis pour la fin d’année 2024!</a:t>
            </a:r>
          </a:p>
          <a:p>
            <a:pPr marL="179388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312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7. L’accélérateur de carrière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516"/>
            <a:ext cx="10515600" cy="4887359"/>
          </a:xfrm>
        </p:spPr>
        <p:txBody>
          <a:bodyPr>
            <a:normAutofit fontScale="92500" lnSpcReduction="10000"/>
          </a:bodyPr>
          <a:lstStyle/>
          <a:p>
            <a:pPr marL="179388" lvl="2" indent="0" algn="just">
              <a:buNone/>
            </a:pPr>
            <a:r>
              <a:rPr lang="fr-FR" sz="2400" u="sng" dirty="0">
                <a:solidFill>
                  <a:srgbClr val="0099FF"/>
                </a:solidFill>
              </a:rPr>
              <a:t>Le dispositif facultatif</a:t>
            </a:r>
          </a:p>
          <a:p>
            <a:pPr marL="522288" lvl="2" indent="-342900" algn="just">
              <a:buFontTx/>
              <a:buChar char="-"/>
            </a:pPr>
            <a:r>
              <a:rPr lang="fr-FR" sz="2400" dirty="0">
                <a:solidFill>
                  <a:srgbClr val="0099FF"/>
                </a:solidFill>
              </a:rPr>
              <a:t>Exercer les fonctions de SGM</a:t>
            </a:r>
          </a:p>
          <a:p>
            <a:pPr marL="522288" lvl="2" indent="-342900" algn="just">
              <a:buFontTx/>
              <a:buChar char="-"/>
            </a:pPr>
            <a:r>
              <a:rPr lang="fr-FR" sz="2400" dirty="0">
                <a:solidFill>
                  <a:srgbClr val="0099FF"/>
                </a:solidFill>
              </a:rPr>
              <a:t>Bonification d’ancienneté de </a:t>
            </a:r>
            <a:r>
              <a:rPr lang="fr-FR" sz="2400" b="1" dirty="0">
                <a:solidFill>
                  <a:srgbClr val="0099FF"/>
                </a:solidFill>
              </a:rPr>
              <a:t>1 à 3 mois </a:t>
            </a:r>
            <a:r>
              <a:rPr lang="fr-FR" sz="2400" dirty="0">
                <a:solidFill>
                  <a:srgbClr val="0099FF"/>
                </a:solidFill>
              </a:rPr>
              <a:t>par période d’au moins 3 années de service dans les fonctions</a:t>
            </a:r>
          </a:p>
          <a:p>
            <a:pPr marL="522288" lvl="2" indent="-342900" algn="just">
              <a:buFontTx/>
              <a:buChar char="-"/>
            </a:pPr>
            <a:r>
              <a:rPr lang="fr-FR" sz="2400" dirty="0">
                <a:solidFill>
                  <a:srgbClr val="0099FF"/>
                </a:solidFill>
              </a:rPr>
              <a:t>Selon la valeur professionnelle de l’agent, en fonction des critères définis dans les lignes directrices de gestion</a:t>
            </a:r>
          </a:p>
          <a:p>
            <a:pPr marL="522288" lvl="2" indent="-342900" algn="just">
              <a:buFontTx/>
              <a:buChar char="-"/>
            </a:pPr>
            <a:r>
              <a:rPr lang="fr-FR" sz="2400" dirty="0">
                <a:solidFill>
                  <a:srgbClr val="0099FF"/>
                </a:solidFill>
              </a:rPr>
              <a:t>Même si les critères sont réunis, il s’agit d’une faculté, pas d’une obligation</a:t>
            </a:r>
          </a:p>
          <a:p>
            <a:pPr marL="522288" lvl="2" indent="-342900" algn="just">
              <a:buFontTx/>
              <a:buChar char="-"/>
            </a:pPr>
            <a:r>
              <a:rPr lang="fr-FR" sz="2400" dirty="0">
                <a:solidFill>
                  <a:srgbClr val="0099FF"/>
                </a:solidFill>
              </a:rPr>
              <a:t>Pour les agents ayant plusieurs employeurs, un accord entre eux doit être trouvé.</a:t>
            </a:r>
          </a:p>
          <a:p>
            <a:pPr marL="522288" lvl="2" indent="-342900" algn="just">
              <a:buFontTx/>
              <a:buChar char="-"/>
            </a:pPr>
            <a:endParaRPr lang="fr-FR" sz="2400" dirty="0">
              <a:solidFill>
                <a:srgbClr val="0099FF"/>
              </a:solidFill>
            </a:endParaRPr>
          </a:p>
          <a:p>
            <a:pPr marL="179388" lvl="2" indent="0" algn="just">
              <a:buNone/>
            </a:pPr>
            <a:r>
              <a:rPr lang="fr-FR" sz="2400" i="1" dirty="0">
                <a:solidFill>
                  <a:srgbClr val="0099FF"/>
                </a:solidFill>
              </a:rPr>
              <a:t>En pratique</a:t>
            </a:r>
            <a:r>
              <a:rPr lang="fr-FR" sz="2400" dirty="0">
                <a:solidFill>
                  <a:srgbClr val="0099FF"/>
                </a:solidFill>
              </a:rPr>
              <a:t> :</a:t>
            </a:r>
          </a:p>
          <a:p>
            <a:pPr marL="179388" lvl="2" indent="0" algn="just">
              <a:buNone/>
            </a:pPr>
            <a:r>
              <a:rPr lang="fr-FR" sz="2400" dirty="0">
                <a:solidFill>
                  <a:srgbClr val="0099FF"/>
                </a:solidFill>
              </a:rPr>
              <a:t>Le CDG va diffuser une note d’information permettant de compléter les LDG pour ce point précis.</a:t>
            </a:r>
          </a:p>
          <a:p>
            <a:pPr marL="179388" lvl="2" indent="0" algn="just">
              <a:buNone/>
            </a:pPr>
            <a:r>
              <a:rPr lang="fr-FR" sz="2400" dirty="0">
                <a:solidFill>
                  <a:srgbClr val="0099FF"/>
                </a:solidFill>
              </a:rPr>
              <a:t>Aucune bonification d’ancienneté ne sera possible sans cette mise à jour, à présenter au préalable au CST.</a:t>
            </a:r>
          </a:p>
          <a:p>
            <a:pPr marL="179388" lvl="2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380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>
                <a:solidFill>
                  <a:srgbClr val="0099FF"/>
                </a:solidFill>
              </a:rPr>
              <a:t>8. Les autres dispositions</a:t>
            </a:r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501AA-C008-E49A-455B-9D3761E39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586" y="1446028"/>
            <a:ext cx="11121656" cy="5046847"/>
          </a:xfrm>
        </p:spPr>
        <p:txBody>
          <a:bodyPr>
            <a:normAutofit fontScale="92500" lnSpcReduction="20000"/>
          </a:bodyPr>
          <a:lstStyle/>
          <a:p>
            <a:pPr marL="522288" lvl="2" indent="-342900" algn="just"/>
            <a:r>
              <a:rPr lang="fr-FR" sz="2200" b="1" dirty="0">
                <a:solidFill>
                  <a:srgbClr val="0099FF"/>
                </a:solidFill>
              </a:rPr>
              <a:t>Une part de promotion interne réservée aux SGM</a:t>
            </a:r>
          </a:p>
          <a:p>
            <a:pPr marL="636588" lvl="3" indent="0" algn="just">
              <a:buNone/>
            </a:pPr>
            <a:r>
              <a:rPr lang="fr-FR" sz="1900" dirty="0">
                <a:solidFill>
                  <a:srgbClr val="0099FF"/>
                </a:solidFill>
              </a:rPr>
              <a:t>Les listes d’aptitude doivent comprendre une part de fonctionnaires exerçant les fonctions de SGM : décret à paraître pour les listes d’aptitude 2025</a:t>
            </a:r>
          </a:p>
          <a:p>
            <a:pPr marL="636588" lvl="3" indent="0" algn="just">
              <a:buNone/>
            </a:pPr>
            <a:endParaRPr lang="fr-FR" sz="1900" dirty="0">
              <a:solidFill>
                <a:srgbClr val="0099FF"/>
              </a:solidFill>
            </a:endParaRPr>
          </a:p>
          <a:p>
            <a:pPr marL="538163" lvl="3" indent="-358775" algn="just"/>
            <a:r>
              <a:rPr lang="fr-FR" sz="1900" b="1" dirty="0">
                <a:solidFill>
                  <a:srgbClr val="0099FF"/>
                </a:solidFill>
              </a:rPr>
              <a:t>Incompatibilité des fonctions de Secrétaire général de mairie et directeur général des services</a:t>
            </a:r>
          </a:p>
          <a:p>
            <a:pPr marL="709613" lvl="4" indent="0" algn="just">
              <a:buNone/>
            </a:pPr>
            <a:r>
              <a:rPr lang="fr-FR" sz="1900" dirty="0">
                <a:solidFill>
                  <a:srgbClr val="0099FF"/>
                </a:solidFill>
              </a:rPr>
              <a:t>Article L2122-19-1 du Code Général des Collectivités Territoriales : unicité de la fonction d’administration générale</a:t>
            </a:r>
          </a:p>
          <a:p>
            <a:pPr marL="709613" lvl="4" indent="0" algn="just">
              <a:buNone/>
            </a:pPr>
            <a:endParaRPr lang="fr-FR" sz="1900" dirty="0">
              <a:solidFill>
                <a:srgbClr val="0099FF"/>
              </a:solidFill>
            </a:endParaRPr>
          </a:p>
          <a:p>
            <a:pPr marL="538163" lvl="4" indent="-358775" algn="just">
              <a:tabLst>
                <a:tab pos="538163" algn="l"/>
              </a:tabLst>
            </a:pPr>
            <a:r>
              <a:rPr lang="fr-FR" sz="1900" b="1" dirty="0">
                <a:solidFill>
                  <a:srgbClr val="0099FF"/>
                </a:solidFill>
              </a:rPr>
              <a:t>Elargissement des possibilités de recrutement des agents contractuels </a:t>
            </a:r>
            <a:r>
              <a:rPr lang="fr-FR" sz="1900" dirty="0">
                <a:solidFill>
                  <a:srgbClr val="0099FF"/>
                </a:solidFill>
              </a:rPr>
              <a:t>: nouveau motif de recrutement dans les communes de moins de 2000 habitants, quelle que soit par ailleurs la quotité de travail de l’agent et qu’il exerce ou non à temps complet.</a:t>
            </a:r>
          </a:p>
          <a:p>
            <a:pPr marL="538163" lvl="4" indent="-358775" algn="just">
              <a:tabLst>
                <a:tab pos="538163" algn="l"/>
              </a:tabLst>
            </a:pPr>
            <a:endParaRPr lang="fr-FR" sz="1900" dirty="0">
              <a:solidFill>
                <a:srgbClr val="0099FF"/>
              </a:solidFill>
            </a:endParaRPr>
          </a:p>
          <a:p>
            <a:pPr marL="538163" lvl="4" indent="-358775" algn="just">
              <a:tabLst>
                <a:tab pos="538163" algn="l"/>
              </a:tabLst>
            </a:pPr>
            <a:r>
              <a:rPr lang="fr-FR" sz="1900" b="1" dirty="0">
                <a:solidFill>
                  <a:srgbClr val="0099FF"/>
                </a:solidFill>
              </a:rPr>
              <a:t>NBI de 30 points </a:t>
            </a:r>
            <a:r>
              <a:rPr lang="fr-FR" sz="1900" dirty="0">
                <a:solidFill>
                  <a:srgbClr val="0099FF"/>
                </a:solidFill>
              </a:rPr>
              <a:t>dans les communes de moins de 3500 habitants : attribuée à 1 seul fonctionnaire affecté de manière permanente dans les fonctions.</a:t>
            </a:r>
          </a:p>
          <a:p>
            <a:pPr marL="636588" lvl="5" indent="0" algn="just">
              <a:buNone/>
              <a:tabLst>
                <a:tab pos="538163" algn="l"/>
              </a:tabLst>
            </a:pPr>
            <a:r>
              <a:rPr lang="fr-FR" sz="1900" dirty="0">
                <a:solidFill>
                  <a:srgbClr val="0099FF"/>
                </a:solidFill>
              </a:rPr>
              <a:t>Impossible pour plusieurs fonctionnaires d’occuper conjointement les fonctions à plein temps et de bénéficier chacun de la NBI</a:t>
            </a:r>
          </a:p>
          <a:p>
            <a:pPr marL="636588" lvl="5" indent="0" algn="just">
              <a:buNone/>
              <a:tabLst>
                <a:tab pos="538163" algn="l"/>
              </a:tabLst>
            </a:pPr>
            <a:r>
              <a:rPr lang="fr-FR" sz="1900" dirty="0">
                <a:solidFill>
                  <a:srgbClr val="0099FF"/>
                </a:solidFill>
              </a:rPr>
              <a:t>Possible pour plusieurs SGM recrutés à temps non complet d’exercer alternativement les fonctions : NBI perçue par chacun à due concurrence de leur quotité de travail</a:t>
            </a:r>
          </a:p>
          <a:p>
            <a:pPr marL="538163" lvl="5" indent="-358775" algn="just">
              <a:buNone/>
              <a:tabLst>
                <a:tab pos="538163" algn="l"/>
              </a:tabLst>
            </a:pPr>
            <a:endParaRPr lang="fr-FR" sz="1900" dirty="0">
              <a:solidFill>
                <a:srgbClr val="0099FF"/>
              </a:solidFill>
            </a:endParaRPr>
          </a:p>
          <a:p>
            <a:pPr marL="538163" lvl="5" indent="-358775" algn="just">
              <a:tabLst>
                <a:tab pos="538163" algn="l"/>
              </a:tabLst>
            </a:pPr>
            <a:r>
              <a:rPr lang="fr-FR" sz="1900" b="1" dirty="0">
                <a:solidFill>
                  <a:srgbClr val="0099FF"/>
                </a:solidFill>
              </a:rPr>
              <a:t>Réseau des SGM animé par les CDG </a:t>
            </a:r>
            <a:r>
              <a:rPr lang="fr-FR" sz="1900" dirty="0">
                <a:solidFill>
                  <a:srgbClr val="0099FF"/>
                </a:solidFill>
              </a:rPr>
              <a:t>: un questionnaire va vous être transmis pour cerner vos besoins et travailler en lien avec vous et le CNFPT</a:t>
            </a:r>
          </a:p>
          <a:p>
            <a:pPr marL="709613" lvl="4" indent="-441325">
              <a:tabLst>
                <a:tab pos="538163" algn="l"/>
              </a:tabLst>
            </a:pPr>
            <a:endParaRPr lang="fr-FR" dirty="0">
              <a:solidFill>
                <a:srgbClr val="0099FF"/>
              </a:solidFill>
            </a:endParaRPr>
          </a:p>
          <a:p>
            <a:pPr marL="636588" lvl="3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636588" lvl="3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1"/>
            <a:endParaRPr lang="fr-FR" dirty="0">
              <a:solidFill>
                <a:srgbClr val="0099FF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  <a:p>
            <a:pPr lvl="2"/>
            <a:endParaRPr lang="fr-FR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16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8BAB4A-7C32-6010-E0A6-9C3CC6B455C2}"/>
              </a:ext>
            </a:extLst>
          </p:cNvPr>
          <p:cNvSpPr txBox="1"/>
          <p:nvPr/>
        </p:nvSpPr>
        <p:spPr>
          <a:xfrm>
            <a:off x="1673525" y="1106350"/>
            <a:ext cx="8954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solidFill>
                <a:srgbClr val="99CC6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fr-F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D03EDA-5FD5-F673-8D78-8F57631D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u="sng" dirty="0">
              <a:solidFill>
                <a:srgbClr val="0099FF"/>
              </a:solidFill>
              <a:latin typeface="Roboto" panose="02000000000000000000" pitchFamily="2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911529B-82A1-E8D1-D743-AD32EA175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26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6600" b="1" dirty="0">
              <a:solidFill>
                <a:srgbClr val="0099FF"/>
              </a:solidFill>
            </a:endParaRPr>
          </a:p>
          <a:p>
            <a:pPr marL="0" indent="0" algn="ctr">
              <a:buNone/>
            </a:pPr>
            <a:r>
              <a:rPr lang="fr-FR" sz="6600" b="1" dirty="0">
                <a:solidFill>
                  <a:srgbClr val="0099FF"/>
                </a:solidFill>
              </a:rPr>
              <a:t>Merci de votre attention.</a:t>
            </a:r>
          </a:p>
          <a:p>
            <a:pPr marL="0" lvl="1" indent="0" algn="ctr">
              <a:buNone/>
            </a:pPr>
            <a:endParaRPr lang="fr-FR" sz="6600" b="1" dirty="0">
              <a:solidFill>
                <a:srgbClr val="0099FF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0099FF"/>
              </a:solidFill>
            </a:endParaRPr>
          </a:p>
          <a:p>
            <a:pPr marL="514350" indent="-514350">
              <a:buAutoNum type="arabicPeriod"/>
            </a:pPr>
            <a:endParaRPr lang="fr-FR" dirty="0">
              <a:solidFill>
                <a:srgbClr val="0099FF"/>
              </a:solidFill>
            </a:endParaRPr>
          </a:p>
          <a:p>
            <a:pPr marL="514350" indent="-514350">
              <a:buAutoNum type="arabicPeriod"/>
            </a:pPr>
            <a:endParaRPr lang="fr-FR" dirty="0">
              <a:solidFill>
                <a:srgbClr val="0921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4677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1457</Words>
  <Application>Microsoft Office PowerPoint</Application>
  <PresentationFormat>Grand écran</PresentationFormat>
  <Paragraphs>223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Roboto</vt:lpstr>
      <vt:lpstr>Times New Roman</vt:lpstr>
      <vt:lpstr>Thème Office</vt:lpstr>
      <vt:lpstr>La revalorisation du métier de secrétaire de mairie</vt:lpstr>
      <vt:lpstr>SOMMAIRE</vt:lpstr>
      <vt:lpstr>1. Le Champ d’application de la réforme</vt:lpstr>
      <vt:lpstr>2. L’obligation de nommer un SGM</vt:lpstr>
      <vt:lpstr>3. L’interdiction de recruter un agent de catégorie C à compter du 1er janvier 2028</vt:lpstr>
      <vt:lpstr>3. L’interdiction de recruter un agent de catégorie C à compter du 1er janvier 2028</vt:lpstr>
      <vt:lpstr>4. Le plan de requalification temporaire</vt:lpstr>
      <vt:lpstr>4. Le plan de requalification temporaire</vt:lpstr>
      <vt:lpstr>4. Le plan de requalification temporaire</vt:lpstr>
      <vt:lpstr>5. Le dispositif pérenne de formation-promotion</vt:lpstr>
      <vt:lpstr>6. Les formations obligatoires</vt:lpstr>
      <vt:lpstr>7. L’accélérateur de carrière</vt:lpstr>
      <vt:lpstr>7. L’accélérateur de carrière</vt:lpstr>
      <vt:lpstr>7. L’accélérateur de carrière</vt:lpstr>
      <vt:lpstr>8. Les autres dispositions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 DELAITRE</dc:creator>
  <cp:lastModifiedBy>Florence BOISSON</cp:lastModifiedBy>
  <cp:revision>39</cp:revision>
  <dcterms:created xsi:type="dcterms:W3CDTF">2024-02-05T15:47:16Z</dcterms:created>
  <dcterms:modified xsi:type="dcterms:W3CDTF">2024-10-09T12:19:20Z</dcterms:modified>
</cp:coreProperties>
</file>